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1" r:id="rId1"/>
  </p:sldMasterIdLst>
  <p:sldIdLst>
    <p:sldId id="313" r:id="rId2"/>
    <p:sldId id="261" r:id="rId3"/>
    <p:sldId id="317" r:id="rId4"/>
    <p:sldId id="316" r:id="rId5"/>
    <p:sldId id="302" r:id="rId6"/>
    <p:sldId id="303" r:id="rId7"/>
    <p:sldId id="300" r:id="rId8"/>
    <p:sldId id="310" r:id="rId9"/>
  </p:sldIdLst>
  <p:sldSz cx="9144000" cy="6858000" type="screen4x3"/>
  <p:notesSz cx="7099300" cy="10234613"/>
  <p:photoAlbum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ren Risse" initials="KR" lastIdx="8" clrIdx="0">
    <p:extLst>
      <p:ext uri="{19B8F6BF-5375-455C-9EA6-DF929625EA0E}">
        <p15:presenceInfo xmlns:p15="http://schemas.microsoft.com/office/powerpoint/2012/main" userId="S-1-5-21-577846150-3400260229-695042606-110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F3898"/>
    <a:srgbClr val="683F91"/>
    <a:srgbClr val="68458B"/>
    <a:srgbClr val="6B4A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8" autoAdjust="0"/>
    <p:restoredTop sz="94660"/>
  </p:normalViewPr>
  <p:slideViewPr>
    <p:cSldViewPr>
      <p:cViewPr varScale="1">
        <p:scale>
          <a:sx n="83" d="100"/>
          <a:sy n="83" d="100"/>
        </p:scale>
        <p:origin x="1445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98513-E837-4AEB-B319-DE9CEB215130}" type="datetimeFigureOut">
              <a:rPr lang="de-DE" smtClean="0"/>
              <a:t>02.12.2021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0ABAE-053F-4BEF-93E1-C846F7CA3F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3617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98513-E837-4AEB-B319-DE9CEB215130}" type="datetimeFigureOut">
              <a:rPr lang="de-DE" smtClean="0"/>
              <a:t>02.12.2021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0ABAE-053F-4BEF-93E1-C846F7CA3F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859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98513-E837-4AEB-B319-DE9CEB215130}" type="datetimeFigureOut">
              <a:rPr lang="de-DE" smtClean="0"/>
              <a:t>02.12.2021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0ABAE-053F-4BEF-93E1-C846F7CA3F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57347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98513-E837-4AEB-B319-DE9CEB215130}" type="datetimeFigureOut">
              <a:rPr lang="de-DE" smtClean="0"/>
              <a:t>02.12.2021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0ABAE-053F-4BEF-93E1-C846F7CA3F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7058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98513-E837-4AEB-B319-DE9CEB215130}" type="datetimeFigureOut">
              <a:rPr lang="de-DE" smtClean="0"/>
              <a:t>02.12.2021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0ABAE-053F-4BEF-93E1-C846F7CA3F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14257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98513-E837-4AEB-B319-DE9CEB215130}" type="datetimeFigureOut">
              <a:rPr lang="de-DE" smtClean="0"/>
              <a:t>02.12.2021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0ABAE-053F-4BEF-93E1-C846F7CA3F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748195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98513-E837-4AEB-B319-DE9CEB215130}" type="datetimeFigureOut">
              <a:rPr lang="de-DE" smtClean="0"/>
              <a:t>02.12.2021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0ABAE-053F-4BEF-93E1-C846F7CA3F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2726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98513-E837-4AEB-B319-DE9CEB215130}" type="datetimeFigureOut">
              <a:rPr lang="de-DE" smtClean="0"/>
              <a:t>02.12.2021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0ABAE-053F-4BEF-93E1-C846F7CA3F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1939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98513-E837-4AEB-B319-DE9CEB215130}" type="datetimeFigureOut">
              <a:rPr lang="de-DE" smtClean="0"/>
              <a:t>02.12.2021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0ABAE-053F-4BEF-93E1-C846F7CA3F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16067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98513-E837-4AEB-B319-DE9CEB215130}" type="datetimeFigureOut">
              <a:rPr lang="de-DE" smtClean="0"/>
              <a:t>02.12.2021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0ABAE-053F-4BEF-93E1-C846F7CA3F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6464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98513-E837-4AEB-B319-DE9CEB215130}" type="datetimeFigureOut">
              <a:rPr lang="de-DE" smtClean="0"/>
              <a:t>02.12.2021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0ABAE-053F-4BEF-93E1-C846F7CA3F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90507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6000"/>
            <a:lum/>
          </a:blip>
          <a:srcRect/>
          <a:stretch>
            <a:fillRect l="-6000" r="-6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198513-E837-4AEB-B319-DE9CEB215130}" type="datetimeFigureOut">
              <a:rPr lang="de-DE" smtClean="0"/>
              <a:t>02.12.2021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90ABAE-053F-4BEF-93E1-C846F7CA3F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9545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2E4405FD-BBBD-4D2B-AF6E-D044FB9E9E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600"/>
                    </a14:imgEffect>
                    <a14:imgEffect>
                      <a14:saturation sat="93000"/>
                    </a14:imgEffect>
                    <a14:imgEffect>
                      <a14:brightnessContrast bright="-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792" y="474458"/>
            <a:ext cx="7631594" cy="545396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softEdge rad="215900"/>
          </a:effec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ADD67E9A-934E-4ADA-933F-6F9D3AED0AFE}"/>
              </a:ext>
            </a:extLst>
          </p:cNvPr>
          <p:cNvSpPr txBox="1"/>
          <p:nvPr/>
        </p:nvSpPr>
        <p:spPr>
          <a:xfrm>
            <a:off x="251520" y="1052736"/>
            <a:ext cx="7920880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3200" dirty="0">
                <a:solidFill>
                  <a:schemeClr val="bg1"/>
                </a:solidFill>
                <a:latin typeface="Bahnschrift SemiBold" panose="020B0502040204020203" pitchFamily="34" charset="0"/>
              </a:rPr>
              <a:t>Erfolg durch kurze Wege</a:t>
            </a:r>
          </a:p>
          <a:p>
            <a:pPr algn="ctr"/>
            <a:endParaRPr lang="de-DE" sz="2400" dirty="0">
              <a:solidFill>
                <a:schemeClr val="bg1"/>
              </a:solidFill>
              <a:latin typeface="Bahnschrift SemiBold" panose="020B0502040204020203" pitchFamily="34" charset="0"/>
            </a:endParaRPr>
          </a:p>
          <a:p>
            <a:pPr algn="ctr"/>
            <a:r>
              <a:rPr lang="de-DE" sz="2400" b="1" dirty="0">
                <a:solidFill>
                  <a:schemeClr val="bg1"/>
                </a:solidFill>
                <a:latin typeface="Bahnschrift SemiBold" panose="020B0502040204020203" pitchFamily="34" charset="0"/>
              </a:rPr>
              <a:t>Job Coach Hamburg stellt sich vor</a:t>
            </a:r>
          </a:p>
          <a:p>
            <a:pPr algn="ctr"/>
            <a:endParaRPr lang="de-DE" b="1" dirty="0">
              <a:latin typeface="Calibri Light" panose="020F0302020204030204" pitchFamily="34" charset="0"/>
            </a:endParaRPr>
          </a:p>
          <a:p>
            <a:pPr algn="ctr"/>
            <a:endParaRPr lang="de-DE" sz="1800" b="1" dirty="0">
              <a:latin typeface="Calibri Light" panose="020F0302020204030204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51520" y="5876460"/>
            <a:ext cx="8785811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Das Projekt Job Coach Hamburg wird als Teil der Reaktion der Europäischen Union auf die COVID-19-Pandemie (REACT-EU) und von der Freien und Hansestadt Hamburg (FHH) finanziert.</a:t>
            </a: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5" name="Grafik 1" descr="EU-Logo_neue_Fo╠êrderperiode_2021_Uebergang_REACT-EU_email-signatu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6107292"/>
            <a:ext cx="4495800" cy="617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013" y="-169392"/>
            <a:ext cx="1991886" cy="1872000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6089" y="121423"/>
            <a:ext cx="1696665" cy="807071"/>
          </a:xfrm>
          <a:prstGeom prst="rect">
            <a:avLst/>
          </a:prstGeom>
          <a:solidFill>
            <a:srgbClr val="008D8F"/>
          </a:solidFill>
        </p:spPr>
      </p:pic>
    </p:spTree>
    <p:extLst>
      <p:ext uri="{BB962C8B-B14F-4D97-AF65-F5344CB8AC3E}">
        <p14:creationId xmlns:p14="http://schemas.microsoft.com/office/powerpoint/2010/main" val="3853959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467544" y="2348880"/>
            <a:ext cx="8352928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4800" b="1" dirty="0">
                <a:latin typeface="Calibri" panose="020F0502020204030204" pitchFamily="34" charset="0"/>
              </a:rPr>
              <a:t>Job Coach Hamburg</a:t>
            </a:r>
          </a:p>
          <a:p>
            <a:pPr algn="ctr"/>
            <a:endParaRPr lang="de-DE" sz="2000" b="1" dirty="0">
              <a:latin typeface="Calibri Light" panose="020F0302020204030204" pitchFamily="34" charset="0"/>
            </a:endParaRPr>
          </a:p>
          <a:p>
            <a:pPr algn="ctr"/>
            <a:r>
              <a:rPr lang="de-DE" sz="2000" b="1" dirty="0">
                <a:latin typeface="Calibri Light" panose="020F0302020204030204" pitchFamily="34" charset="0"/>
              </a:rPr>
              <a:t>Berufseinstiegs-Coaching für (Allein)Erziehende ohne anerkannten Berufsabschluss</a:t>
            </a:r>
          </a:p>
          <a:p>
            <a:pPr algn="ctr"/>
            <a:endParaRPr lang="de-DE" sz="2000" b="1" dirty="0">
              <a:latin typeface="Calibri Light" panose="020F0302020204030204" pitchFamily="34" charset="0"/>
            </a:endParaRPr>
          </a:p>
          <a:p>
            <a:pPr algn="ctr"/>
            <a:r>
              <a:rPr lang="de-DE" sz="2000" b="1" dirty="0">
                <a:latin typeface="Calibri Light" panose="020F0302020204030204" pitchFamily="34" charset="0"/>
              </a:rPr>
              <a:t>Laufzeit:  1.1.2021 bis 31.12.2022 </a:t>
            </a:r>
          </a:p>
          <a:p>
            <a:pPr algn="ctr"/>
            <a:endParaRPr lang="de-DE" sz="2000" b="1" dirty="0">
              <a:latin typeface="Calibri Light" panose="020F0302020204030204" pitchFamily="34" charset="0"/>
            </a:endParaRPr>
          </a:p>
          <a:p>
            <a:pPr algn="ctr"/>
            <a:endParaRPr lang="de-DE" sz="800" b="1" dirty="0">
              <a:solidFill>
                <a:schemeClr val="tx1">
                  <a:lumMod val="65000"/>
                  <a:lumOff val="35000"/>
                </a:schemeClr>
              </a:solidFill>
              <a:latin typeface="Calibri Light" panose="020F0302020204030204" pitchFamily="34" charset="0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EF8FE58-D008-4DA0-8D63-DFAB2BE051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260648"/>
            <a:ext cx="1589301" cy="756000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4389" y="5877272"/>
            <a:ext cx="4499238" cy="615749"/>
          </a:xfrm>
          <a:prstGeom prst="rect">
            <a:avLst/>
          </a:prstGeom>
        </p:spPr>
      </p:pic>
      <p:sp>
        <p:nvSpPr>
          <p:cNvPr id="4" name="Rechteck 3"/>
          <p:cNvSpPr/>
          <p:nvPr/>
        </p:nvSpPr>
        <p:spPr>
          <a:xfrm>
            <a:off x="2358008" y="5369441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90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Das Projekt Job Coach Hamburg wird als Teil der Reaktion der Europäischen Union auf die COVID-19-Pandemie  und von der Freien und Hansestadt Hamburg finanziert.</a:t>
            </a:r>
            <a:endParaRPr lang="de-DE" altLang="de-DE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013" y="-169392"/>
            <a:ext cx="1991886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854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013" y="-169392"/>
            <a:ext cx="1991886" cy="1872000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7EF8FE58-D008-4DA0-8D63-DFAB2BE051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260648"/>
            <a:ext cx="1589301" cy="756000"/>
          </a:xfrm>
          <a:prstGeom prst="rect">
            <a:avLst/>
          </a:prstGeom>
        </p:spPr>
      </p:pic>
      <p:sp>
        <p:nvSpPr>
          <p:cNvPr id="5" name="Rechteck 4"/>
          <p:cNvSpPr/>
          <p:nvPr/>
        </p:nvSpPr>
        <p:spPr>
          <a:xfrm>
            <a:off x="971600" y="2132856"/>
            <a:ext cx="762508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400" b="1" dirty="0">
                <a:latin typeface="+mj-lt"/>
              </a:rPr>
              <a:t>Am Projekt Job Coach Hamburg kann teilnehmen wer…</a:t>
            </a:r>
          </a:p>
          <a:p>
            <a:endParaRPr lang="de-DE" sz="2400" dirty="0">
              <a:latin typeface="+mj-lt"/>
            </a:endParaRPr>
          </a:p>
          <a:p>
            <a:r>
              <a:rPr lang="de-DE" dirty="0">
                <a:latin typeface="+mj-lt"/>
              </a:rPr>
              <a:t>… </a:t>
            </a:r>
            <a:r>
              <a:rPr lang="de-DE" b="1" dirty="0">
                <a:latin typeface="+mj-lt"/>
              </a:rPr>
              <a:t>Kinder unter 16 Jahren hat, die im eigenen Haushalt leben</a:t>
            </a:r>
          </a:p>
          <a:p>
            <a:endParaRPr lang="de-DE" b="1" dirty="0">
              <a:latin typeface="+mj-lt"/>
            </a:endParaRPr>
          </a:p>
          <a:p>
            <a:r>
              <a:rPr lang="de-DE" b="1" dirty="0">
                <a:latin typeface="+mj-lt"/>
              </a:rPr>
              <a:t>… auf der Suche nach einem Arbeitsplatz (einem Sprachkurs, einer Fortbildung) ist</a:t>
            </a:r>
          </a:p>
          <a:p>
            <a:endParaRPr lang="de-DE" b="1" dirty="0">
              <a:latin typeface="+mj-lt"/>
            </a:endParaRPr>
          </a:p>
          <a:p>
            <a:r>
              <a:rPr lang="de-DE" b="1" dirty="0">
                <a:latin typeface="+mj-lt"/>
              </a:rPr>
              <a:t>… schwanger oder in Elternzeit ist</a:t>
            </a:r>
          </a:p>
          <a:p>
            <a:endParaRPr lang="de-DE" b="1" dirty="0">
              <a:latin typeface="+mj-lt"/>
            </a:endParaRPr>
          </a:p>
          <a:p>
            <a:r>
              <a:rPr lang="de-DE" b="1" dirty="0">
                <a:latin typeface="+mj-lt"/>
              </a:rPr>
              <a:t>…. keine in Deutschland anerkannte Ausbildung hat oder dessen in Deutschland   </a:t>
            </a:r>
          </a:p>
          <a:p>
            <a:r>
              <a:rPr lang="de-DE" b="1" dirty="0">
                <a:latin typeface="+mj-lt"/>
              </a:rPr>
              <a:t>     erworbener  Ausbildungsabschluss älter als vier Jahre ist</a:t>
            </a:r>
          </a:p>
          <a:p>
            <a:endParaRPr lang="de-DE" b="1" dirty="0"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843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               Kartenausschnitt Fördergebiete in Hamburg Juni 2020 (komplette Karte unten als PDF)   Bild: © BSW  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248" y="-64008"/>
            <a:ext cx="6692944" cy="6299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bgerundetes Rechteck 4"/>
          <p:cNvSpPr/>
          <p:nvPr/>
        </p:nvSpPr>
        <p:spPr>
          <a:xfrm>
            <a:off x="1835696" y="1446431"/>
            <a:ext cx="1080120" cy="605153"/>
          </a:xfrm>
          <a:prstGeom prst="roundRect">
            <a:avLst/>
          </a:prstGeom>
          <a:solidFill>
            <a:srgbClr val="008D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prstClr val="white"/>
                </a:solidFill>
                <a:latin typeface="Calibri Light" panose="020F0302020204030204" pitchFamily="34" charset="0"/>
              </a:rPr>
              <a:t>Community School</a:t>
            </a:r>
          </a:p>
          <a:p>
            <a:pPr algn="ctr"/>
            <a:r>
              <a:rPr lang="de-DE" sz="1200" dirty="0" err="1">
                <a:solidFill>
                  <a:prstClr val="white"/>
                </a:solidFill>
                <a:latin typeface="Calibri Light" panose="020F0302020204030204" pitchFamily="34" charset="0"/>
              </a:rPr>
              <a:t>Lurum</a:t>
            </a:r>
            <a:endParaRPr lang="de-DE" sz="1200" dirty="0">
              <a:solidFill>
                <a:prstClr val="white"/>
              </a:solidFill>
              <a:latin typeface="Calibri Light" panose="020F0302020204030204" pitchFamily="34" charset="0"/>
            </a:endParaRPr>
          </a:p>
        </p:txBody>
      </p:sp>
      <p:sp>
        <p:nvSpPr>
          <p:cNvPr id="41" name="Abgerundetes Rechteck 40"/>
          <p:cNvSpPr/>
          <p:nvPr/>
        </p:nvSpPr>
        <p:spPr>
          <a:xfrm>
            <a:off x="2900848" y="1040845"/>
            <a:ext cx="1080120" cy="432048"/>
          </a:xfrm>
          <a:prstGeom prst="roundRect">
            <a:avLst/>
          </a:prstGeom>
          <a:solidFill>
            <a:srgbClr val="008D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prstClr val="white"/>
                </a:solidFill>
                <a:latin typeface="Calibri Light" panose="020F0302020204030204" pitchFamily="34" charset="0"/>
              </a:rPr>
              <a:t>Bildungshaus</a:t>
            </a:r>
          </a:p>
          <a:p>
            <a:pPr algn="ctr"/>
            <a:r>
              <a:rPr lang="de-DE" sz="1200" dirty="0">
                <a:solidFill>
                  <a:prstClr val="white"/>
                </a:solidFill>
                <a:latin typeface="Calibri Light" panose="020F0302020204030204" pitchFamily="34" charset="0"/>
              </a:rPr>
              <a:t>Lurup</a:t>
            </a:r>
          </a:p>
        </p:txBody>
      </p:sp>
      <p:sp>
        <p:nvSpPr>
          <p:cNvPr id="45" name="Abgerundetes Rechteck 44"/>
          <p:cNvSpPr/>
          <p:nvPr/>
        </p:nvSpPr>
        <p:spPr>
          <a:xfrm>
            <a:off x="942787" y="3284984"/>
            <a:ext cx="1080120" cy="432048"/>
          </a:xfrm>
          <a:prstGeom prst="roundRect">
            <a:avLst/>
          </a:prstGeom>
          <a:solidFill>
            <a:srgbClr val="008D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prstClr val="white"/>
                </a:solidFill>
                <a:latin typeface="Calibri Light" panose="020F0302020204030204" pitchFamily="34" charset="0"/>
              </a:rPr>
              <a:t>Elternschule</a:t>
            </a:r>
          </a:p>
          <a:p>
            <a:pPr algn="ctr"/>
            <a:r>
              <a:rPr lang="de-DE" sz="1200" dirty="0">
                <a:solidFill>
                  <a:prstClr val="white"/>
                </a:solidFill>
                <a:latin typeface="Calibri Light" panose="020F0302020204030204" pitchFamily="34" charset="0"/>
              </a:rPr>
              <a:t>Altona</a:t>
            </a:r>
          </a:p>
        </p:txBody>
      </p:sp>
      <p:sp>
        <p:nvSpPr>
          <p:cNvPr id="47" name="Abgerundetes Rechteck 46"/>
          <p:cNvSpPr/>
          <p:nvPr/>
        </p:nvSpPr>
        <p:spPr>
          <a:xfrm>
            <a:off x="4416722" y="5877272"/>
            <a:ext cx="1163390" cy="789845"/>
          </a:xfrm>
          <a:prstGeom prst="roundRect">
            <a:avLst/>
          </a:prstGeom>
          <a:solidFill>
            <a:srgbClr val="008D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prstClr val="white"/>
                </a:solidFill>
                <a:latin typeface="Calibri Light" panose="020F0302020204030204" pitchFamily="34" charset="0"/>
              </a:rPr>
              <a:t>Elternschule</a:t>
            </a:r>
          </a:p>
          <a:p>
            <a:pPr algn="ctr"/>
            <a:r>
              <a:rPr lang="de-DE" sz="1200" dirty="0">
                <a:solidFill>
                  <a:prstClr val="white"/>
                </a:solidFill>
                <a:latin typeface="Calibri Light" panose="020F0302020204030204" pitchFamily="34" charset="0"/>
              </a:rPr>
              <a:t>Wilhelmsburg</a:t>
            </a:r>
          </a:p>
          <a:p>
            <a:pPr algn="ctr"/>
            <a:r>
              <a:rPr lang="de-DE" sz="1200" dirty="0" err="1">
                <a:solidFill>
                  <a:prstClr val="white"/>
                </a:solidFill>
                <a:latin typeface="Calibri Light" panose="020F0302020204030204" pitchFamily="34" charset="0"/>
              </a:rPr>
              <a:t>Krieterstr</a:t>
            </a:r>
            <a:r>
              <a:rPr lang="de-DE" sz="1200" dirty="0">
                <a:solidFill>
                  <a:prstClr val="white"/>
                </a:solidFill>
                <a:latin typeface="Calibri Light" panose="020F0302020204030204" pitchFamily="34" charset="0"/>
              </a:rPr>
              <a:t>. /</a:t>
            </a:r>
            <a:r>
              <a:rPr lang="de-DE" sz="1200" dirty="0" err="1">
                <a:solidFill>
                  <a:prstClr val="white"/>
                </a:solidFill>
                <a:latin typeface="Calibri Light" panose="020F0302020204030204" pitchFamily="34" charset="0"/>
              </a:rPr>
              <a:t>Zeidlerstr</a:t>
            </a:r>
            <a:r>
              <a:rPr lang="de-DE" sz="1200" dirty="0">
                <a:solidFill>
                  <a:prstClr val="white"/>
                </a:solidFill>
                <a:latin typeface="Calibri Light" panose="020F0302020204030204" pitchFamily="34" charset="0"/>
              </a:rPr>
              <a:t>. </a:t>
            </a:r>
          </a:p>
        </p:txBody>
      </p:sp>
      <p:cxnSp>
        <p:nvCxnSpPr>
          <p:cNvPr id="9" name="Gerader Verbinder 8"/>
          <p:cNvCxnSpPr>
            <a:stCxn id="5" idx="2"/>
          </p:cNvCxnSpPr>
          <p:nvPr/>
        </p:nvCxnSpPr>
        <p:spPr>
          <a:xfrm>
            <a:off x="2375756" y="2051584"/>
            <a:ext cx="1114399" cy="607449"/>
          </a:xfrm>
          <a:prstGeom prst="line">
            <a:avLst/>
          </a:prstGeom>
          <a:ln>
            <a:solidFill>
              <a:srgbClr val="008D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r Verbinder 14"/>
          <p:cNvCxnSpPr>
            <a:stCxn id="41" idx="2"/>
          </p:cNvCxnSpPr>
          <p:nvPr/>
        </p:nvCxnSpPr>
        <p:spPr>
          <a:xfrm>
            <a:off x="3440908" y="1472893"/>
            <a:ext cx="0" cy="1035280"/>
          </a:xfrm>
          <a:prstGeom prst="line">
            <a:avLst/>
          </a:prstGeom>
          <a:ln>
            <a:solidFill>
              <a:srgbClr val="008D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r Verbinder 22"/>
          <p:cNvCxnSpPr>
            <a:stCxn id="45" idx="3"/>
          </p:cNvCxnSpPr>
          <p:nvPr/>
        </p:nvCxnSpPr>
        <p:spPr>
          <a:xfrm>
            <a:off x="2022907" y="3501008"/>
            <a:ext cx="2261061" cy="0"/>
          </a:xfrm>
          <a:prstGeom prst="line">
            <a:avLst/>
          </a:prstGeom>
          <a:ln>
            <a:solidFill>
              <a:srgbClr val="008D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r Verbinder 28"/>
          <p:cNvCxnSpPr/>
          <p:nvPr/>
        </p:nvCxnSpPr>
        <p:spPr>
          <a:xfrm flipV="1">
            <a:off x="4819170" y="4365104"/>
            <a:ext cx="233260" cy="1645942"/>
          </a:xfrm>
          <a:prstGeom prst="line">
            <a:avLst/>
          </a:prstGeom>
          <a:ln>
            <a:solidFill>
              <a:srgbClr val="008D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Abgerundetes Rechteck 57"/>
          <p:cNvSpPr/>
          <p:nvPr/>
        </p:nvSpPr>
        <p:spPr>
          <a:xfrm>
            <a:off x="7768791" y="2790891"/>
            <a:ext cx="1163390" cy="432048"/>
          </a:xfrm>
          <a:prstGeom prst="roundRect">
            <a:avLst/>
          </a:prstGeom>
          <a:solidFill>
            <a:srgbClr val="008D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prstClr val="white"/>
                </a:solidFill>
                <a:latin typeface="Calibri Light" panose="020F0302020204030204" pitchFamily="34" charset="0"/>
              </a:rPr>
              <a:t>Haus am See</a:t>
            </a:r>
          </a:p>
          <a:p>
            <a:pPr algn="ctr"/>
            <a:r>
              <a:rPr lang="de-DE" sz="1200" dirty="0" err="1">
                <a:solidFill>
                  <a:prstClr val="white"/>
                </a:solidFill>
                <a:latin typeface="Calibri Light" panose="020F0302020204030204" pitchFamily="34" charset="0"/>
              </a:rPr>
              <a:t>Hohenhorst</a:t>
            </a:r>
            <a:endParaRPr lang="de-DE" sz="1200" dirty="0">
              <a:solidFill>
                <a:prstClr val="white"/>
              </a:solidFill>
              <a:latin typeface="Calibri Light" panose="020F0302020204030204" pitchFamily="34" charset="0"/>
            </a:endParaRPr>
          </a:p>
        </p:txBody>
      </p:sp>
      <p:sp>
        <p:nvSpPr>
          <p:cNvPr id="61" name="Abgerundetes Rechteck 60"/>
          <p:cNvSpPr/>
          <p:nvPr/>
        </p:nvSpPr>
        <p:spPr>
          <a:xfrm>
            <a:off x="7496628" y="1324086"/>
            <a:ext cx="1163390" cy="432048"/>
          </a:xfrm>
          <a:prstGeom prst="roundRect">
            <a:avLst/>
          </a:prstGeom>
          <a:solidFill>
            <a:srgbClr val="008D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prstClr val="white"/>
                </a:solidFill>
                <a:latin typeface="Calibri Light" panose="020F0302020204030204" pitchFamily="34" charset="0"/>
              </a:rPr>
              <a:t>Stadtteilbüro</a:t>
            </a:r>
          </a:p>
          <a:p>
            <a:pPr algn="ctr"/>
            <a:r>
              <a:rPr lang="de-DE" sz="1200" dirty="0" err="1">
                <a:solidFill>
                  <a:prstClr val="white"/>
                </a:solidFill>
                <a:latin typeface="Calibri Light" panose="020F0302020204030204" pitchFamily="34" charset="0"/>
              </a:rPr>
              <a:t>Steilshoop</a:t>
            </a:r>
            <a:endParaRPr lang="de-DE" sz="1200" dirty="0">
              <a:solidFill>
                <a:prstClr val="white"/>
              </a:solidFill>
              <a:latin typeface="Calibri Light" panose="020F0302020204030204" pitchFamily="34" charset="0"/>
            </a:endParaRPr>
          </a:p>
        </p:txBody>
      </p:sp>
      <p:cxnSp>
        <p:nvCxnSpPr>
          <p:cNvPr id="62" name="Gerader Verbinder 61"/>
          <p:cNvCxnSpPr/>
          <p:nvPr/>
        </p:nvCxnSpPr>
        <p:spPr>
          <a:xfrm flipH="1">
            <a:off x="5508106" y="1638934"/>
            <a:ext cx="2116038" cy="710557"/>
          </a:xfrm>
          <a:prstGeom prst="line">
            <a:avLst/>
          </a:prstGeom>
          <a:ln>
            <a:solidFill>
              <a:srgbClr val="008D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Abgerundetes Rechteck 67"/>
          <p:cNvSpPr/>
          <p:nvPr/>
        </p:nvSpPr>
        <p:spPr>
          <a:xfrm>
            <a:off x="944306" y="4149080"/>
            <a:ext cx="1163390" cy="432048"/>
          </a:xfrm>
          <a:prstGeom prst="roundRect">
            <a:avLst/>
          </a:prstGeom>
          <a:solidFill>
            <a:srgbClr val="008D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prstClr val="white"/>
                </a:solidFill>
                <a:latin typeface="Calibri Light" panose="020F0302020204030204" pitchFamily="34" charset="0"/>
              </a:rPr>
              <a:t>Elternschule</a:t>
            </a:r>
          </a:p>
          <a:p>
            <a:pPr algn="ctr"/>
            <a:r>
              <a:rPr lang="de-DE" sz="1200" dirty="0">
                <a:solidFill>
                  <a:prstClr val="white"/>
                </a:solidFill>
                <a:latin typeface="Calibri Light" panose="020F0302020204030204" pitchFamily="34" charset="0"/>
              </a:rPr>
              <a:t>Süderelbe</a:t>
            </a:r>
          </a:p>
        </p:txBody>
      </p:sp>
      <p:cxnSp>
        <p:nvCxnSpPr>
          <p:cNvPr id="70" name="Gerader Verbinder 69"/>
          <p:cNvCxnSpPr>
            <a:stCxn id="68" idx="3"/>
          </p:cNvCxnSpPr>
          <p:nvPr/>
        </p:nvCxnSpPr>
        <p:spPr>
          <a:xfrm>
            <a:off x="2107696" y="4365104"/>
            <a:ext cx="1024144" cy="3788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feld 70"/>
          <p:cNvSpPr txBox="1"/>
          <p:nvPr/>
        </p:nvSpPr>
        <p:spPr>
          <a:xfrm>
            <a:off x="6489068" y="6202856"/>
            <a:ext cx="227015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>
                <a:solidFill>
                  <a:prstClr val="black"/>
                </a:solidFill>
                <a:latin typeface="Calibri Light" panose="020F0302020204030204" pitchFamily="34" charset="0"/>
              </a:rPr>
              <a:t>Quelle: hamburg.de</a:t>
            </a:r>
          </a:p>
        </p:txBody>
      </p:sp>
      <p:sp>
        <p:nvSpPr>
          <p:cNvPr id="73" name="Abgerundetes Rechteck 72"/>
          <p:cNvSpPr/>
          <p:nvPr/>
        </p:nvSpPr>
        <p:spPr>
          <a:xfrm>
            <a:off x="7779971" y="1980288"/>
            <a:ext cx="1163390" cy="432048"/>
          </a:xfrm>
          <a:prstGeom prst="roundRect">
            <a:avLst/>
          </a:prstGeom>
          <a:solidFill>
            <a:srgbClr val="008D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prstClr val="white"/>
                </a:solidFill>
                <a:latin typeface="Calibri Light" panose="020F0302020204030204" pitchFamily="34" charset="0"/>
              </a:rPr>
              <a:t>Projektzentrale</a:t>
            </a:r>
          </a:p>
          <a:p>
            <a:pPr algn="ctr"/>
            <a:r>
              <a:rPr lang="de-DE" sz="1200" dirty="0">
                <a:solidFill>
                  <a:prstClr val="white"/>
                </a:solidFill>
                <a:latin typeface="Calibri Light" panose="020F0302020204030204" pitchFamily="34" charset="0"/>
              </a:rPr>
              <a:t>Wandsbek</a:t>
            </a:r>
          </a:p>
        </p:txBody>
      </p:sp>
      <p:cxnSp>
        <p:nvCxnSpPr>
          <p:cNvPr id="74" name="Gerader Verbinder 73"/>
          <p:cNvCxnSpPr/>
          <p:nvPr/>
        </p:nvCxnSpPr>
        <p:spPr>
          <a:xfrm flipH="1">
            <a:off x="5724128" y="2301993"/>
            <a:ext cx="2163361" cy="512155"/>
          </a:xfrm>
          <a:prstGeom prst="line">
            <a:avLst/>
          </a:prstGeom>
          <a:ln>
            <a:solidFill>
              <a:srgbClr val="008D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Gerader Verbinder 76"/>
          <p:cNvCxnSpPr/>
          <p:nvPr/>
        </p:nvCxnSpPr>
        <p:spPr>
          <a:xfrm flipV="1">
            <a:off x="6300192" y="3037233"/>
            <a:ext cx="1566937" cy="31728"/>
          </a:xfrm>
          <a:prstGeom prst="line">
            <a:avLst/>
          </a:prstGeom>
          <a:ln>
            <a:solidFill>
              <a:srgbClr val="008D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Abgerundetes Rechteck 29"/>
          <p:cNvSpPr/>
          <p:nvPr/>
        </p:nvSpPr>
        <p:spPr>
          <a:xfrm>
            <a:off x="4644008" y="136081"/>
            <a:ext cx="1080120" cy="432048"/>
          </a:xfrm>
          <a:prstGeom prst="roundRect">
            <a:avLst/>
          </a:prstGeom>
          <a:solidFill>
            <a:srgbClr val="008D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prstClr val="white"/>
                </a:solidFill>
                <a:latin typeface="Calibri Light" panose="020F0302020204030204" pitchFamily="34" charset="0"/>
              </a:rPr>
              <a:t>Elternschule</a:t>
            </a:r>
          </a:p>
          <a:p>
            <a:pPr algn="ctr"/>
            <a:r>
              <a:rPr lang="de-DE" sz="1200" dirty="0">
                <a:solidFill>
                  <a:prstClr val="white"/>
                </a:solidFill>
                <a:latin typeface="Calibri Light" panose="020F0302020204030204" pitchFamily="34" charset="0"/>
              </a:rPr>
              <a:t>Langenhorn</a:t>
            </a:r>
          </a:p>
        </p:txBody>
      </p:sp>
      <p:cxnSp>
        <p:nvCxnSpPr>
          <p:cNvPr id="31" name="Gerader Verbinder 30"/>
          <p:cNvCxnSpPr>
            <a:stCxn id="30" idx="2"/>
          </p:cNvCxnSpPr>
          <p:nvPr/>
        </p:nvCxnSpPr>
        <p:spPr>
          <a:xfrm flipH="1">
            <a:off x="4992786" y="568129"/>
            <a:ext cx="191282" cy="700631"/>
          </a:xfrm>
          <a:prstGeom prst="line">
            <a:avLst/>
          </a:prstGeom>
          <a:ln>
            <a:solidFill>
              <a:srgbClr val="008D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Abgerundetes Rechteck 33"/>
          <p:cNvSpPr/>
          <p:nvPr/>
        </p:nvSpPr>
        <p:spPr>
          <a:xfrm>
            <a:off x="942787" y="2277772"/>
            <a:ext cx="1080120" cy="432048"/>
          </a:xfrm>
          <a:prstGeom prst="roundRect">
            <a:avLst/>
          </a:prstGeom>
          <a:solidFill>
            <a:srgbClr val="008D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prstClr val="white"/>
                </a:solidFill>
                <a:latin typeface="Calibri Light" panose="020F0302020204030204" pitchFamily="34" charset="0"/>
              </a:rPr>
              <a:t>Elternschule</a:t>
            </a:r>
          </a:p>
          <a:p>
            <a:pPr algn="ctr"/>
            <a:r>
              <a:rPr lang="de-DE" sz="1200" dirty="0">
                <a:solidFill>
                  <a:prstClr val="white"/>
                </a:solidFill>
                <a:latin typeface="Calibri Light" panose="020F0302020204030204" pitchFamily="34" charset="0"/>
              </a:rPr>
              <a:t>Osdorf</a:t>
            </a:r>
          </a:p>
        </p:txBody>
      </p:sp>
      <p:cxnSp>
        <p:nvCxnSpPr>
          <p:cNvPr id="35" name="Gerader Verbinder 34"/>
          <p:cNvCxnSpPr/>
          <p:nvPr/>
        </p:nvCxnSpPr>
        <p:spPr>
          <a:xfrm>
            <a:off x="1867476" y="2450628"/>
            <a:ext cx="1573432" cy="219039"/>
          </a:xfrm>
          <a:prstGeom prst="line">
            <a:avLst/>
          </a:prstGeom>
          <a:ln>
            <a:solidFill>
              <a:srgbClr val="008D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Gerader Verbinder 36"/>
          <p:cNvCxnSpPr/>
          <p:nvPr/>
        </p:nvCxnSpPr>
        <p:spPr>
          <a:xfrm flipV="1">
            <a:off x="5169268" y="4365104"/>
            <a:ext cx="97029" cy="1870350"/>
          </a:xfrm>
          <a:prstGeom prst="line">
            <a:avLst/>
          </a:prstGeom>
          <a:ln>
            <a:solidFill>
              <a:srgbClr val="008D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Abgerundetes Rechteck 37"/>
          <p:cNvSpPr/>
          <p:nvPr/>
        </p:nvSpPr>
        <p:spPr>
          <a:xfrm>
            <a:off x="5737443" y="5068165"/>
            <a:ext cx="1163390" cy="432048"/>
          </a:xfrm>
          <a:prstGeom prst="roundRect">
            <a:avLst/>
          </a:prstGeom>
          <a:solidFill>
            <a:srgbClr val="008D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prstClr val="white"/>
                </a:solidFill>
                <a:latin typeface="Calibri Light" panose="020F0302020204030204" pitchFamily="34" charset="0"/>
              </a:rPr>
              <a:t>Café Nova</a:t>
            </a:r>
          </a:p>
          <a:p>
            <a:pPr algn="ctr"/>
            <a:r>
              <a:rPr lang="de-DE" sz="1200" dirty="0">
                <a:solidFill>
                  <a:prstClr val="white"/>
                </a:solidFill>
                <a:latin typeface="Calibri Light" panose="020F0302020204030204" pitchFamily="34" charset="0"/>
              </a:rPr>
              <a:t>Veddel</a:t>
            </a:r>
          </a:p>
        </p:txBody>
      </p:sp>
      <p:cxnSp>
        <p:nvCxnSpPr>
          <p:cNvPr id="39" name="Gerader Verbinder 38"/>
          <p:cNvCxnSpPr/>
          <p:nvPr/>
        </p:nvCxnSpPr>
        <p:spPr>
          <a:xfrm>
            <a:off x="5152159" y="3933056"/>
            <a:ext cx="1098865" cy="1244014"/>
          </a:xfrm>
          <a:prstGeom prst="line">
            <a:avLst/>
          </a:prstGeom>
          <a:ln>
            <a:solidFill>
              <a:srgbClr val="008D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013" y="-169392"/>
            <a:ext cx="1991886" cy="1872000"/>
          </a:xfrm>
          <a:prstGeom prst="rect">
            <a:avLst/>
          </a:prstGeom>
        </p:spPr>
      </p:pic>
      <p:pic>
        <p:nvPicPr>
          <p:cNvPr id="32" name="Grafik 31">
            <a:extLst>
              <a:ext uri="{FF2B5EF4-FFF2-40B4-BE49-F238E27FC236}">
                <a16:creationId xmlns:a16="http://schemas.microsoft.com/office/drawing/2014/main" id="{7EF8FE58-D008-4DA0-8D63-DFAB2BE051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260648"/>
            <a:ext cx="1589301" cy="756000"/>
          </a:xfrm>
          <a:prstGeom prst="rect">
            <a:avLst/>
          </a:prstGeom>
        </p:spPr>
      </p:pic>
      <p:sp>
        <p:nvSpPr>
          <p:cNvPr id="33" name="Abgerundetes Rechteck 46">
            <a:extLst>
              <a:ext uri="{FF2B5EF4-FFF2-40B4-BE49-F238E27FC236}">
                <a16:creationId xmlns:a16="http://schemas.microsoft.com/office/drawing/2014/main" id="{A791F1D0-97A3-4C80-9538-492B79FDD79C}"/>
              </a:ext>
            </a:extLst>
          </p:cNvPr>
          <p:cNvSpPr/>
          <p:nvPr/>
        </p:nvSpPr>
        <p:spPr>
          <a:xfrm>
            <a:off x="3399273" y="421103"/>
            <a:ext cx="1163390" cy="457415"/>
          </a:xfrm>
          <a:prstGeom prst="roundRect">
            <a:avLst/>
          </a:prstGeom>
          <a:solidFill>
            <a:srgbClr val="008D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err="1">
                <a:solidFill>
                  <a:prstClr val="white"/>
                </a:solidFill>
                <a:latin typeface="Calibri Light" panose="020F0302020204030204" pitchFamily="34" charset="0"/>
              </a:rPr>
              <a:t>ReeWie</a:t>
            </a:r>
            <a:r>
              <a:rPr lang="de-DE" sz="1200" dirty="0">
                <a:solidFill>
                  <a:prstClr val="white"/>
                </a:solidFill>
                <a:latin typeface="Calibri Light" panose="020F0302020204030204" pitchFamily="34" charset="0"/>
              </a:rPr>
              <a:t>-Haus</a:t>
            </a:r>
          </a:p>
          <a:p>
            <a:pPr algn="ctr"/>
            <a:r>
              <a:rPr lang="de-DE" sz="1200" dirty="0">
                <a:solidFill>
                  <a:prstClr val="white"/>
                </a:solidFill>
                <a:latin typeface="Calibri Light" panose="020F0302020204030204" pitchFamily="34" charset="0"/>
              </a:rPr>
              <a:t>Eidelstedt. </a:t>
            </a:r>
          </a:p>
        </p:txBody>
      </p:sp>
      <p:cxnSp>
        <p:nvCxnSpPr>
          <p:cNvPr id="36" name="Gerader Verbinder 35">
            <a:extLst>
              <a:ext uri="{FF2B5EF4-FFF2-40B4-BE49-F238E27FC236}">
                <a16:creationId xmlns:a16="http://schemas.microsoft.com/office/drawing/2014/main" id="{C84385F2-16BB-4E62-8228-86298E19DDB2}"/>
              </a:ext>
            </a:extLst>
          </p:cNvPr>
          <p:cNvCxnSpPr>
            <a:cxnSpLocks/>
          </p:cNvCxnSpPr>
          <p:nvPr/>
        </p:nvCxnSpPr>
        <p:spPr>
          <a:xfrm flipH="1">
            <a:off x="3966093" y="622931"/>
            <a:ext cx="14875" cy="1328677"/>
          </a:xfrm>
          <a:prstGeom prst="line">
            <a:avLst/>
          </a:prstGeom>
          <a:ln>
            <a:solidFill>
              <a:srgbClr val="008D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2825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/>
        </p:nvSpPr>
        <p:spPr>
          <a:xfrm>
            <a:off x="915737" y="1412776"/>
            <a:ext cx="7704856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800" b="1" dirty="0">
                <a:latin typeface="Calibri Light" panose="020F0302020204030204" pitchFamily="34" charset="0"/>
              </a:rPr>
              <a:t>Die Arbeit im Projekt:</a:t>
            </a:r>
          </a:p>
          <a:p>
            <a:endParaRPr lang="de-DE" sz="2000" b="1" dirty="0">
              <a:latin typeface="Calibri Light" panose="020F0302020204030204" pitchFamily="34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de-DE" sz="2000" b="1" dirty="0">
                <a:latin typeface="Calibri Light" panose="020F0302020204030204" pitchFamily="34" charset="0"/>
              </a:rPr>
              <a:t>Klärung der individuellen Rahmenbedingungen (Wohnsituation, Kinderbetreuung, Finanzielles)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de-DE" sz="2000" b="1" dirty="0">
              <a:latin typeface="Calibri Light" panose="020F0302020204030204" pitchFamily="34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de-DE" sz="2000" b="1" dirty="0">
                <a:latin typeface="Calibri Light" panose="020F0302020204030204" pitchFamily="34" charset="0"/>
              </a:rPr>
              <a:t>Entwicklung einer persönlichen (beruflichen) Perspektive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de-DE" sz="2000" b="1" dirty="0">
              <a:latin typeface="Calibri Light" panose="020F0302020204030204" pitchFamily="34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de-DE" sz="2000" b="1" dirty="0">
                <a:latin typeface="Calibri Light" panose="020F0302020204030204" pitchFamily="34" charset="0"/>
              </a:rPr>
              <a:t>Suche nach passenden Sprachkursen, Qualifizierungen, Arbeits- und Ausbildungsplätzen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de-DE" sz="2000" b="1" dirty="0">
              <a:latin typeface="Calibri Light" panose="020F0302020204030204" pitchFamily="34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de-DE" sz="2000" b="1" dirty="0">
                <a:latin typeface="Calibri Light" panose="020F0302020204030204" pitchFamily="34" charset="0"/>
              </a:rPr>
              <a:t>Erstellung passender Bewerbungsunterlagen und Vorbereitung auf Vorstellungsgespräche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de-DE" sz="2000" b="1" dirty="0">
              <a:latin typeface="Calibri Light" panose="020F0302020204030204" pitchFamily="34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de-DE" sz="2000" b="1" dirty="0">
                <a:latin typeface="Calibri Light" panose="020F0302020204030204" pitchFamily="34" charset="0"/>
              </a:rPr>
              <a:t>Stärkung der medialen Kompetenzen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de-DE" sz="2400" b="1" dirty="0">
              <a:latin typeface="Comic Sans MS" panose="030F0702030302020204" pitchFamily="66" charset="0"/>
            </a:endParaRPr>
          </a:p>
          <a:p>
            <a:pPr algn="ctr"/>
            <a:endParaRPr lang="de-DE" sz="2800" b="1" dirty="0">
              <a:latin typeface="Comic Sans MS" panose="030F0702030302020204" pitchFamily="66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8" y="0"/>
            <a:ext cx="1987468" cy="1871634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7EF8FE58-D008-4DA0-8D63-DFAB2BE051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260648"/>
            <a:ext cx="1589301" cy="7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52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/>
        </p:nvSpPr>
        <p:spPr>
          <a:xfrm>
            <a:off x="1115616" y="1412776"/>
            <a:ext cx="6912768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de-DE" sz="2000" b="1" dirty="0">
              <a:latin typeface="Comic Sans MS" panose="030F0702030302020204" pitchFamily="66" charset="0"/>
            </a:endParaRPr>
          </a:p>
          <a:p>
            <a:pPr algn="ctr"/>
            <a:r>
              <a:rPr lang="de-DE" sz="2800" b="1" dirty="0">
                <a:latin typeface="+mj-lt"/>
              </a:rPr>
              <a:t>Wege zum Erfolg</a:t>
            </a:r>
          </a:p>
          <a:p>
            <a:pPr algn="ctr"/>
            <a:endParaRPr lang="de-DE" sz="2800" b="1" dirty="0">
              <a:latin typeface="+mj-lt"/>
            </a:endParaRPr>
          </a:p>
          <a:p>
            <a:pPr marL="108000" indent="-342900">
              <a:buFont typeface="Courier New" panose="02070309020205020404" pitchFamily="49" charset="0"/>
              <a:buChar char="o"/>
            </a:pPr>
            <a:r>
              <a:rPr lang="de-DE" b="1" dirty="0">
                <a:latin typeface="+mj-lt"/>
              </a:rPr>
              <a:t>Direkte / niedrigschwellige Ansprache der Eltern in  ihren Quartieren</a:t>
            </a:r>
          </a:p>
          <a:p>
            <a:endParaRPr lang="de-DE" b="1" dirty="0">
              <a:latin typeface="+mj-lt"/>
            </a:endParaRPr>
          </a:p>
          <a:p>
            <a:pPr marL="108000" indent="-342900">
              <a:buFont typeface="Courier New" panose="02070309020205020404" pitchFamily="49" charset="0"/>
              <a:buChar char="o"/>
            </a:pPr>
            <a:r>
              <a:rPr lang="de-DE" b="1" dirty="0">
                <a:latin typeface="+mj-lt"/>
              </a:rPr>
              <a:t>Wohnortnahes Coaching</a:t>
            </a:r>
          </a:p>
          <a:p>
            <a:pPr marL="108000" indent="-342900">
              <a:buFont typeface="Courier New" panose="02070309020205020404" pitchFamily="49" charset="0"/>
              <a:buChar char="o"/>
            </a:pPr>
            <a:endParaRPr lang="de-DE" b="1" dirty="0">
              <a:latin typeface="+mj-lt"/>
            </a:endParaRPr>
          </a:p>
          <a:p>
            <a:pPr marL="108000" indent="-342900">
              <a:buFont typeface="Courier New" panose="02070309020205020404" pitchFamily="49" charset="0"/>
              <a:buChar char="o"/>
            </a:pPr>
            <a:r>
              <a:rPr lang="de-DE" b="1" dirty="0">
                <a:latin typeface="+mj-lt"/>
              </a:rPr>
              <a:t>Kooperationen mit anderen Akteuren vor Ort / enge Vernetzung</a:t>
            </a:r>
          </a:p>
          <a:p>
            <a:pPr marL="108000" indent="-342900">
              <a:buFont typeface="Courier New" panose="02070309020205020404" pitchFamily="49" charset="0"/>
              <a:buChar char="o"/>
            </a:pPr>
            <a:endParaRPr lang="de-DE" b="1" dirty="0">
              <a:latin typeface="+mj-lt"/>
            </a:endParaRPr>
          </a:p>
          <a:p>
            <a:pPr marL="108000" indent="-342900">
              <a:buFont typeface="Courier New" panose="02070309020205020404" pitchFamily="49" charset="0"/>
              <a:buChar char="o"/>
            </a:pPr>
            <a:r>
              <a:rPr lang="de-DE" b="1" dirty="0">
                <a:latin typeface="+mj-lt"/>
              </a:rPr>
              <a:t>Freiwilligkeit der Teilnahme</a:t>
            </a:r>
          </a:p>
          <a:p>
            <a:pPr marL="108000" indent="-342900">
              <a:buFont typeface="Courier New" panose="02070309020205020404" pitchFamily="49" charset="0"/>
              <a:buChar char="o"/>
            </a:pPr>
            <a:endParaRPr lang="de-DE" b="1" dirty="0">
              <a:latin typeface="+mj-lt"/>
            </a:endParaRPr>
          </a:p>
          <a:p>
            <a:pPr marL="108000" indent="-342900">
              <a:buFont typeface="Courier New" panose="02070309020205020404" pitchFamily="49" charset="0"/>
              <a:buChar char="o"/>
            </a:pPr>
            <a:r>
              <a:rPr lang="de-DE" b="1" dirty="0">
                <a:latin typeface="+mj-lt"/>
              </a:rPr>
              <a:t>Hilfe zur Selbsthilfe</a:t>
            </a:r>
          </a:p>
          <a:p>
            <a:pPr marL="108000" indent="-342900">
              <a:buFont typeface="Courier New" panose="02070309020205020404" pitchFamily="49" charset="0"/>
              <a:buChar char="o"/>
            </a:pPr>
            <a:endParaRPr lang="de-DE" b="1" dirty="0">
              <a:latin typeface="+mj-lt"/>
            </a:endParaRPr>
          </a:p>
          <a:p>
            <a:pPr marL="108000" indent="-342900">
              <a:buFont typeface="Courier New" panose="02070309020205020404" pitchFamily="49" charset="0"/>
              <a:buChar char="o"/>
            </a:pPr>
            <a:r>
              <a:rPr lang="de-DE" b="1" dirty="0">
                <a:latin typeface="+mj-lt"/>
              </a:rPr>
              <a:t>Individualität der Beratung</a:t>
            </a:r>
          </a:p>
          <a:p>
            <a:pPr algn="ctr"/>
            <a:endParaRPr lang="de-DE" b="1" dirty="0">
              <a:latin typeface="Comic Sans MS" panose="030F0702030302020204" pitchFamily="66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987468" cy="1871634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7EF8FE58-D008-4DA0-8D63-DFAB2BE051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260648"/>
            <a:ext cx="1589301" cy="7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490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/>
          <p:cNvSpPr txBox="1"/>
          <p:nvPr/>
        </p:nvSpPr>
        <p:spPr>
          <a:xfrm>
            <a:off x="467544" y="2492896"/>
            <a:ext cx="7848872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latin typeface="+mj-lt"/>
              </a:rPr>
              <a:t>Von zentraler Bedeutung für gelungene Coachingprozesse:</a:t>
            </a:r>
          </a:p>
          <a:p>
            <a:pPr algn="ctr"/>
            <a:endParaRPr lang="de-DE" sz="32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 lvl="1" algn="ctr">
              <a:defRPr/>
            </a:pPr>
            <a:r>
              <a:rPr lang="de-DE" sz="3200" b="1" dirty="0">
                <a:solidFill>
                  <a:prstClr val="black"/>
                </a:solidFill>
                <a:latin typeface="+mj-lt"/>
              </a:rPr>
              <a:t>Verlässlichkeit</a:t>
            </a:r>
            <a:endParaRPr kumimoji="0" lang="de-DE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lvl="1" algn="ctr"/>
            <a:endParaRPr lang="de-DE" sz="3200" b="1" dirty="0">
              <a:latin typeface="+mj-lt"/>
            </a:endParaRPr>
          </a:p>
          <a:p>
            <a:pPr lvl="1" algn="ctr"/>
            <a:r>
              <a:rPr lang="de-DE" sz="3200" b="1" dirty="0">
                <a:latin typeface="+mj-lt"/>
              </a:rPr>
              <a:t>Beharrlichkeit</a:t>
            </a:r>
          </a:p>
          <a:p>
            <a:pPr lvl="1" algn="ctr"/>
            <a:r>
              <a:rPr lang="de-DE" sz="3200" b="1" dirty="0">
                <a:latin typeface="+mj-lt"/>
              </a:rPr>
              <a:t>	</a:t>
            </a:r>
          </a:p>
          <a:p>
            <a:pPr lvl="1" algn="ctr"/>
            <a:r>
              <a:rPr lang="de-DE" sz="3200" b="1" dirty="0">
                <a:latin typeface="+mj-lt"/>
              </a:rPr>
              <a:t>Zeit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de-DE" sz="200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24"/>
            <a:ext cx="1991886" cy="1872000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7EF8FE58-D008-4DA0-8D63-DFAB2BE051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260648"/>
            <a:ext cx="1589301" cy="7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749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/>
          <p:cNvSpPr txBox="1"/>
          <p:nvPr/>
        </p:nvSpPr>
        <p:spPr>
          <a:xfrm>
            <a:off x="497530" y="1363112"/>
            <a:ext cx="8424936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b="1" dirty="0">
                <a:latin typeface="+mj-lt"/>
              </a:rPr>
              <a:t>Projektbericht</a:t>
            </a:r>
          </a:p>
          <a:p>
            <a:endParaRPr lang="de-DE" sz="280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  <a:p>
            <a:endParaRPr lang="de-DE" sz="280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  <a:p>
            <a:endParaRPr lang="de-DE" sz="280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  <a:p>
            <a:endParaRPr lang="de-DE" sz="280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  <a:p>
            <a:endParaRPr lang="de-DE" sz="280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  <a:p>
            <a:endParaRPr lang="de-DE" sz="280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  <a:p>
            <a:endParaRPr lang="de-DE" sz="280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  <a:p>
            <a:endParaRPr lang="de-DE" sz="280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  <a:p>
            <a:endParaRPr lang="de-DE" sz="280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  <a:p>
            <a:r>
              <a:rPr lang="de-DE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			   </a:t>
            </a:r>
            <a:r>
              <a:rPr lang="de-DE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einfach bestellen unter</a:t>
            </a:r>
          </a:p>
          <a:p>
            <a:r>
              <a:rPr lang="de-DE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                                                    jobcoach@einfal.de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CF1BB1D9-3D8C-41CF-B010-7C2817DA18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800" y="2002888"/>
            <a:ext cx="3492000" cy="349200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7EF8FE58-D008-4DA0-8D63-DFAB2BE051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260648"/>
            <a:ext cx="1589301" cy="756000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20" y="-99392"/>
            <a:ext cx="1991886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412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Blaugrü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284</Words>
  <Application>Microsoft Office PowerPoint</Application>
  <PresentationFormat>Bildschirmpräsentation (4:3)</PresentationFormat>
  <Paragraphs>90</Paragraphs>
  <Slides>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7" baseType="lpstr">
      <vt:lpstr>Arial</vt:lpstr>
      <vt:lpstr>Bahnschrift SemiBold</vt:lpstr>
      <vt:lpstr>Calibri</vt:lpstr>
      <vt:lpstr>Calibri Light</vt:lpstr>
      <vt:lpstr>Comic Sans MS</vt:lpstr>
      <vt:lpstr>Courier New</vt:lpstr>
      <vt:lpstr>Times New Roman</vt:lpstr>
      <vt:lpstr>Wingdings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Teamassistenz</dc:creator>
  <cp:lastModifiedBy>Albus, Kerstin (MS)</cp:lastModifiedBy>
  <cp:revision>305</cp:revision>
  <cp:lastPrinted>2021-08-19T12:48:09Z</cp:lastPrinted>
  <dcterms:created xsi:type="dcterms:W3CDTF">2014-12-03T16:21:06Z</dcterms:created>
  <dcterms:modified xsi:type="dcterms:W3CDTF">2021-12-02T10:28:52Z</dcterms:modified>
</cp:coreProperties>
</file>