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413" r:id="rId3"/>
    <p:sldId id="513" r:id="rId4"/>
    <p:sldId id="506" r:id="rId5"/>
    <p:sldId id="520" r:id="rId6"/>
    <p:sldId id="521" r:id="rId7"/>
    <p:sldId id="522" r:id="rId8"/>
    <p:sldId id="523" r:id="rId9"/>
    <p:sldId id="495" r:id="rId10"/>
    <p:sldId id="519" r:id="rId11"/>
    <p:sldId id="487" r:id="rId12"/>
  </p:sldIdLst>
  <p:sldSz cx="9144000" cy="6858000" type="screen4x3"/>
  <p:notesSz cx="7104063" cy="10234613"/>
  <p:custDataLst>
    <p:tags r:id="rId15"/>
  </p:custData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201">
          <p15:clr>
            <a:srgbClr val="A4A3A4"/>
          </p15:clr>
        </p15:guide>
        <p15:guide id="2" pos="43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7EF"/>
    <a:srgbClr val="BCC3D6"/>
    <a:srgbClr val="BCC3F0"/>
    <a:srgbClr val="DFD7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78" autoAdjust="0"/>
  </p:normalViewPr>
  <p:slideViewPr>
    <p:cSldViewPr>
      <p:cViewPr varScale="1">
        <p:scale>
          <a:sx n="83" d="100"/>
          <a:sy n="83" d="100"/>
        </p:scale>
        <p:origin x="1450" y="72"/>
      </p:cViewPr>
      <p:guideLst>
        <p:guide orient="horz" pos="4201"/>
        <p:guide pos="431"/>
      </p:guideLst>
    </p:cSldViewPr>
  </p:slideViewPr>
  <p:outlineViewPr>
    <p:cViewPr>
      <p:scale>
        <a:sx n="33" d="100"/>
        <a:sy n="33" d="100"/>
      </p:scale>
      <p:origin x="48" y="75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2076" y="-84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3078427" cy="511731"/>
          </a:xfrm>
          <a:prstGeom prst="rect">
            <a:avLst/>
          </a:prstGeom>
        </p:spPr>
        <p:txBody>
          <a:bodyPr vert="horz" lIns="94791" tIns="47395" rIns="94791" bIns="47395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3993" y="1"/>
            <a:ext cx="3078427" cy="511731"/>
          </a:xfrm>
          <a:prstGeom prst="rect">
            <a:avLst/>
          </a:prstGeom>
        </p:spPr>
        <p:txBody>
          <a:bodyPr vert="horz" lIns="94791" tIns="47395" rIns="94791" bIns="47395" rtlCol="0"/>
          <a:lstStyle>
            <a:lvl1pPr algn="r">
              <a:defRPr sz="1200"/>
            </a:lvl1pPr>
          </a:lstStyle>
          <a:p>
            <a:fld id="{F60638E2-5E8D-4CC0-B59F-C2F2A84C5CF3}" type="datetimeFigureOut">
              <a:rPr lang="de-DE" smtClean="0"/>
              <a:t>02.12.2021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3" y="9721107"/>
            <a:ext cx="3078427" cy="511731"/>
          </a:xfrm>
          <a:prstGeom prst="rect">
            <a:avLst/>
          </a:prstGeom>
        </p:spPr>
        <p:txBody>
          <a:bodyPr vert="horz" lIns="94791" tIns="47395" rIns="94791" bIns="47395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3993" y="9721107"/>
            <a:ext cx="3078427" cy="511731"/>
          </a:xfrm>
          <a:prstGeom prst="rect">
            <a:avLst/>
          </a:prstGeom>
        </p:spPr>
        <p:txBody>
          <a:bodyPr vert="horz" lIns="94791" tIns="47395" rIns="94791" bIns="47395" rtlCol="0" anchor="b"/>
          <a:lstStyle>
            <a:lvl1pPr algn="r">
              <a:defRPr sz="1200"/>
            </a:lvl1pPr>
          </a:lstStyle>
          <a:p>
            <a:fld id="{AF492671-AA21-4975-835D-B55479EF6DA4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66318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3078427" cy="511731"/>
          </a:xfrm>
          <a:prstGeom prst="rect">
            <a:avLst/>
          </a:prstGeom>
        </p:spPr>
        <p:txBody>
          <a:bodyPr vert="horz" lIns="94791" tIns="47395" rIns="94791" bIns="47395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3993" y="1"/>
            <a:ext cx="3078427" cy="511731"/>
          </a:xfrm>
          <a:prstGeom prst="rect">
            <a:avLst/>
          </a:prstGeom>
        </p:spPr>
        <p:txBody>
          <a:bodyPr vert="horz" lIns="94791" tIns="47395" rIns="94791" bIns="47395" rtlCol="0"/>
          <a:lstStyle>
            <a:lvl1pPr algn="r">
              <a:defRPr sz="1200"/>
            </a:lvl1pPr>
          </a:lstStyle>
          <a:p>
            <a:fld id="{0F30DD38-4042-4601-9492-39508B2BF3DB}" type="datetimeFigureOut">
              <a:rPr lang="de-DE" smtClean="0"/>
              <a:t>02.12.2021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65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91" tIns="47395" rIns="94791" bIns="47395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4791" tIns="47395" rIns="94791" bIns="47395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3" y="9721107"/>
            <a:ext cx="3078427" cy="511731"/>
          </a:xfrm>
          <a:prstGeom prst="rect">
            <a:avLst/>
          </a:prstGeom>
        </p:spPr>
        <p:txBody>
          <a:bodyPr vert="horz" lIns="94791" tIns="47395" rIns="94791" bIns="47395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3993" y="9721107"/>
            <a:ext cx="3078427" cy="511731"/>
          </a:xfrm>
          <a:prstGeom prst="rect">
            <a:avLst/>
          </a:prstGeom>
        </p:spPr>
        <p:txBody>
          <a:bodyPr vert="horz" lIns="94791" tIns="47395" rIns="94791" bIns="47395" rtlCol="0" anchor="b"/>
          <a:lstStyle>
            <a:lvl1pPr algn="r">
              <a:defRPr sz="1200"/>
            </a:lvl1pPr>
          </a:lstStyle>
          <a:p>
            <a:fld id="{BD578374-63C8-4333-870E-BFDCB7CA309A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2132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78374-63C8-4333-870E-BFDCB7CA309A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0328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78374-63C8-4333-870E-BFDCB7CA309A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94852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78374-63C8-4333-870E-BFDCB7CA309A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69408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78374-63C8-4333-870E-BFDCB7CA309A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498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78374-63C8-4333-870E-BFDCB7CA309A}" type="slidenum">
              <a:rPr lang="de-DE" smtClean="0"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534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78374-63C8-4333-870E-BFDCB7CA309A}" type="slidenum">
              <a:rPr lang="de-DE" smtClean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41249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78374-63C8-4333-870E-BFDCB7CA309A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83870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78374-63C8-4333-870E-BFDCB7CA309A}" type="slidenum">
              <a:rPr lang="de-DE" smtClean="0"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27153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78374-63C8-4333-870E-BFDCB7CA309A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498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78374-63C8-4333-870E-BFDCB7CA309A}" type="slidenum">
              <a:rPr lang="de-DE" smtClean="0"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652519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78374-63C8-4333-870E-BFDCB7CA309A}" type="slidenum">
              <a:rPr lang="de-DE" smtClean="0"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23644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/>
          <p:cNvGrpSpPr/>
          <p:nvPr userDrawn="1"/>
        </p:nvGrpSpPr>
        <p:grpSpPr bwMode="gray">
          <a:xfrm>
            <a:off x="684213" y="3644900"/>
            <a:ext cx="8459788" cy="1008063"/>
            <a:chOff x="684213" y="3644900"/>
            <a:chExt cx="8459788" cy="1008063"/>
          </a:xfrm>
        </p:grpSpPr>
        <p:sp>
          <p:nvSpPr>
            <p:cNvPr id="3083" name="Rectangle 11"/>
            <p:cNvSpPr>
              <a:spLocks noChangeArrowheads="1"/>
            </p:cNvSpPr>
            <p:nvPr userDrawn="1"/>
          </p:nvSpPr>
          <p:spPr bwMode="gray">
            <a:xfrm>
              <a:off x="684213" y="3644900"/>
              <a:ext cx="8459788" cy="1008063"/>
            </a:xfrm>
            <a:prstGeom prst="rect">
              <a:avLst/>
            </a:prstGeom>
            <a:solidFill>
              <a:srgbClr val="EDEBC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dirty="0"/>
            </a:p>
          </p:txBody>
        </p:sp>
        <p:pic>
          <p:nvPicPr>
            <p:cNvPr id="4" name="Grafik 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gray">
            <a:xfrm>
              <a:off x="6604000" y="4033538"/>
              <a:ext cx="1868428" cy="454153"/>
            </a:xfrm>
            <a:prstGeom prst="rect">
              <a:avLst/>
            </a:prstGeom>
          </p:spPr>
        </p:pic>
      </p:grpSp>
      <p:sp>
        <p:nvSpPr>
          <p:cNvPr id="3081" name="Rectangle 9"/>
          <p:cNvSpPr>
            <a:spLocks noChangeArrowheads="1"/>
          </p:cNvSpPr>
          <p:nvPr userDrawn="1"/>
        </p:nvSpPr>
        <p:spPr bwMode="gray">
          <a:xfrm>
            <a:off x="0" y="0"/>
            <a:ext cx="9144000" cy="3429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dirty="0"/>
          </a:p>
        </p:txBody>
      </p:sp>
      <p:sp>
        <p:nvSpPr>
          <p:cNvPr id="3075" name="Rectangle 3"/>
          <p:cNvSpPr>
            <a:spLocks noGrp="1" noChangeArrowheads="1"/>
          </p:cNvSpPr>
          <p:nvPr userDrawn="1">
            <p:ph type="subTitle" idx="1"/>
          </p:nvPr>
        </p:nvSpPr>
        <p:spPr bwMode="gray">
          <a:xfrm>
            <a:off x="900113" y="3803326"/>
            <a:ext cx="5424487" cy="749052"/>
          </a:xfrm>
        </p:spPr>
        <p:txBody>
          <a:bodyPr anchor="b" anchorCtr="0"/>
          <a:lstStyle>
            <a:lvl1pPr>
              <a:lnSpc>
                <a:spcPts val="2200"/>
              </a:lnSpc>
              <a:spcAft>
                <a:spcPts val="0"/>
              </a:spcAft>
              <a:defRPr sz="1600" baseline="0"/>
            </a:lvl1pPr>
          </a:lstStyle>
          <a:p>
            <a:pPr lvl="0"/>
            <a:r>
              <a:rPr lang="de-DE" altLang="de-DE" noProof="0"/>
              <a:t>Formatvorlage des Untertitelmasters durch Klicken bearbeiten</a:t>
            </a:r>
            <a:endParaRPr lang="de-DE" altLang="de-DE" noProof="0" dirty="0"/>
          </a:p>
        </p:txBody>
      </p:sp>
      <p:sp>
        <p:nvSpPr>
          <p:cNvPr id="3074" name="Rectangle 2"/>
          <p:cNvSpPr>
            <a:spLocks noGrp="1" noChangeArrowheads="1"/>
          </p:cNvSpPr>
          <p:nvPr userDrawn="1">
            <p:ph type="ctrTitle" hasCustomPrompt="1"/>
          </p:nvPr>
        </p:nvSpPr>
        <p:spPr bwMode="gray">
          <a:xfrm>
            <a:off x="900113" y="692696"/>
            <a:ext cx="5959475" cy="975516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ieren 10"/>
          <p:cNvGrpSpPr/>
          <p:nvPr userDrawn="1"/>
        </p:nvGrpSpPr>
        <p:grpSpPr bwMode="gray">
          <a:xfrm>
            <a:off x="684213" y="4797152"/>
            <a:ext cx="8459788" cy="1008063"/>
            <a:chOff x="684213" y="3644900"/>
            <a:chExt cx="8459788" cy="1008063"/>
          </a:xfrm>
        </p:grpSpPr>
        <p:sp>
          <p:nvSpPr>
            <p:cNvPr id="12" name="Rectangle 11"/>
            <p:cNvSpPr>
              <a:spLocks noChangeArrowheads="1"/>
            </p:cNvSpPr>
            <p:nvPr userDrawn="1"/>
          </p:nvSpPr>
          <p:spPr bwMode="gray">
            <a:xfrm>
              <a:off x="684213" y="3644900"/>
              <a:ext cx="8459788" cy="1008063"/>
            </a:xfrm>
            <a:prstGeom prst="rect">
              <a:avLst/>
            </a:prstGeom>
            <a:solidFill>
              <a:srgbClr val="EDEBC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dirty="0"/>
            </a:p>
          </p:txBody>
        </p:sp>
        <p:pic>
          <p:nvPicPr>
            <p:cNvPr id="13" name="Grafik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gray">
            <a:xfrm>
              <a:off x="6604000" y="4033538"/>
              <a:ext cx="1868428" cy="454153"/>
            </a:xfrm>
            <a:prstGeom prst="rect">
              <a:avLst/>
            </a:prstGeom>
          </p:spPr>
        </p:pic>
      </p:grpSp>
      <p:sp>
        <p:nvSpPr>
          <p:cNvPr id="3081" name="Rectangle 9"/>
          <p:cNvSpPr>
            <a:spLocks noChangeArrowheads="1"/>
          </p:cNvSpPr>
          <p:nvPr userDrawn="1"/>
        </p:nvSpPr>
        <p:spPr bwMode="gray">
          <a:xfrm>
            <a:off x="0" y="0"/>
            <a:ext cx="9144000" cy="17002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dirty="0"/>
          </a:p>
        </p:txBody>
      </p:sp>
      <p:sp>
        <p:nvSpPr>
          <p:cNvPr id="3075" name="Rectangle 3"/>
          <p:cNvSpPr>
            <a:spLocks noGrp="1" noChangeArrowheads="1"/>
          </p:cNvSpPr>
          <p:nvPr userDrawn="1">
            <p:ph type="subTitle" idx="1"/>
          </p:nvPr>
        </p:nvSpPr>
        <p:spPr bwMode="gray">
          <a:xfrm>
            <a:off x="900113" y="4953073"/>
            <a:ext cx="5424487" cy="749225"/>
          </a:xfrm>
        </p:spPr>
        <p:txBody>
          <a:bodyPr anchor="b" anchorCtr="0"/>
          <a:lstStyle>
            <a:lvl1pPr>
              <a:defRPr sz="1600" baseline="0"/>
            </a:lvl1pPr>
          </a:lstStyle>
          <a:p>
            <a:pPr lvl="0"/>
            <a:r>
              <a:rPr lang="de-DE" altLang="de-DE" noProof="0"/>
              <a:t>Formatvorlage des Untertitelmasters durch Klicken bearbeiten</a:t>
            </a:r>
            <a:endParaRPr lang="de-DE" altLang="de-DE" noProof="0" dirty="0"/>
          </a:p>
        </p:txBody>
      </p:sp>
      <p:sp>
        <p:nvSpPr>
          <p:cNvPr id="3074" name="Rectangle 2"/>
          <p:cNvSpPr>
            <a:spLocks noGrp="1" noChangeArrowheads="1"/>
          </p:cNvSpPr>
          <p:nvPr userDrawn="1">
            <p:ph type="ctrTitle"/>
          </p:nvPr>
        </p:nvSpPr>
        <p:spPr bwMode="gray">
          <a:xfrm>
            <a:off x="900113" y="691200"/>
            <a:ext cx="5959475" cy="975600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 altLang="de-DE" noProof="0"/>
              <a:t>Titelmasterformat durch Klicken bearbeiten</a:t>
            </a:r>
            <a:endParaRPr lang="de-DE" altLang="de-DE" noProof="0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 bwMode="gray">
          <a:xfrm>
            <a:off x="0" y="1700213"/>
            <a:ext cx="9144000" cy="2881312"/>
          </a:xfrm>
        </p:spPr>
        <p:txBody>
          <a:bodyPr/>
          <a:lstStyle/>
          <a:p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280092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gray">
          <a:xfrm>
            <a:off x="684213" y="1267519"/>
            <a:ext cx="7920037" cy="482577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7164288" y="6417904"/>
            <a:ext cx="1141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242E5A"/>
                </a:solidFill>
              </a:defRPr>
            </a:lvl1pPr>
          </a:lstStyle>
          <a:p>
            <a:pPr algn="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88570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4213" y="1267520"/>
            <a:ext cx="3887787" cy="4825776"/>
          </a:xfrm>
        </p:spPr>
        <p:txBody>
          <a:bodyPr/>
          <a:lstStyle>
            <a:lvl1pPr>
              <a:defRPr sz="1800" baseline="0"/>
            </a:lvl1pPr>
            <a:lvl2pPr>
              <a:defRPr sz="1800" baseline="0"/>
            </a:lvl2pPr>
            <a:lvl3pPr>
              <a:defRPr sz="18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88024" y="1267519"/>
            <a:ext cx="3816226" cy="4825777"/>
          </a:xfrm>
        </p:spPr>
        <p:txBody>
          <a:bodyPr/>
          <a:lstStyle>
            <a:lvl1pPr>
              <a:defRPr sz="1800" baseline="0"/>
            </a:lvl1pPr>
            <a:lvl2pPr>
              <a:defRPr sz="1800" baseline="0"/>
            </a:lvl2pPr>
            <a:lvl3pPr>
              <a:defRPr sz="18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>
          <a:xfrm>
            <a:off x="7164388" y="6417904"/>
            <a:ext cx="1141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242E5A"/>
                </a:solidFill>
              </a:defRPr>
            </a:lvl1pPr>
          </a:lstStyle>
          <a:p>
            <a:pPr algn="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25303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Bildle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88024" y="1052735"/>
            <a:ext cx="3816226" cy="482577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>
          <a:xfrm>
            <a:off x="683568" y="1052735"/>
            <a:ext cx="3888432" cy="2592165"/>
          </a:xfrm>
        </p:spPr>
        <p:txBody>
          <a:bodyPr/>
          <a:lstStyle/>
          <a:p>
            <a:r>
              <a:rPr lang="de-DE" dirty="0"/>
              <a:t>Bild durch Klicken auf Symbol hinzufügen</a:t>
            </a:r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1"/>
          </p:nvPr>
        </p:nvSpPr>
        <p:spPr>
          <a:xfrm>
            <a:off x="684213" y="3861048"/>
            <a:ext cx="3887787" cy="2592140"/>
          </a:xfrm>
        </p:spPr>
        <p:txBody>
          <a:bodyPr/>
          <a:lstStyle/>
          <a:p>
            <a:r>
              <a:rPr lang="de-DE" dirty="0"/>
              <a:t>Bild durch Klicken auf Symbol hinzufügen</a:t>
            </a:r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2"/>
          </p:nvPr>
        </p:nvSpPr>
        <p:spPr>
          <a:xfrm>
            <a:off x="7164388" y="6417904"/>
            <a:ext cx="1141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242E5A"/>
                </a:solidFill>
              </a:defRPr>
            </a:lvl1pPr>
          </a:lstStyle>
          <a:p>
            <a:pPr algn="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4795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4213" y="3933056"/>
            <a:ext cx="7920037" cy="1945456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>
          <a:xfrm>
            <a:off x="684213" y="1052513"/>
            <a:ext cx="7920037" cy="2664519"/>
          </a:xfrm>
        </p:spPr>
        <p:txBody>
          <a:bodyPr/>
          <a:lstStyle/>
          <a:p>
            <a:r>
              <a:rPr lang="de-DE" dirty="0"/>
              <a:t>Bild durch Klicken auf Symbol hinzufügen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2"/>
          </p:nvPr>
        </p:nvSpPr>
        <p:spPr>
          <a:xfrm>
            <a:off x="7164388" y="6417904"/>
            <a:ext cx="1141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242E5A"/>
                </a:solidFill>
              </a:defRPr>
            </a:lvl1pPr>
          </a:lstStyle>
          <a:p>
            <a:pPr algn="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90959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de-DE" dirty="0"/>
              <a:t>Bild durch Klicken auf Symbol hinzufügen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1"/>
          </p:nvPr>
        </p:nvSpPr>
        <p:spPr>
          <a:xfrm>
            <a:off x="683568" y="404813"/>
            <a:ext cx="3888432" cy="1655762"/>
          </a:xfrm>
          <a:solidFill>
            <a:schemeClr val="bg1">
              <a:alpha val="85000"/>
            </a:schemeClr>
          </a:solidFill>
        </p:spPr>
        <p:txBody>
          <a:bodyPr lIns="180000" tIns="180000" rIns="180000" bIns="180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7164388" y="6417904"/>
            <a:ext cx="1141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242E5A"/>
                </a:solidFill>
              </a:defRPr>
            </a:lvl1pPr>
          </a:lstStyle>
          <a:p>
            <a:pPr algn="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33268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2"/>
          </p:nvPr>
        </p:nvSpPr>
        <p:spPr>
          <a:xfrm>
            <a:off x="7164388" y="6417904"/>
            <a:ext cx="1141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242E5A"/>
                </a:solidFill>
              </a:defRPr>
            </a:lvl1pPr>
          </a:lstStyle>
          <a:p>
            <a:pPr algn="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68807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2"/>
          </p:nvPr>
        </p:nvSpPr>
        <p:spPr>
          <a:xfrm>
            <a:off x="7164388" y="6417904"/>
            <a:ext cx="1141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242E5A"/>
                </a:solidFill>
              </a:defRPr>
            </a:lvl1pPr>
          </a:lstStyle>
          <a:p>
            <a:pPr algn="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1076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/>
          <p:cNvSpPr>
            <a:spLocks noChangeArrowheads="1"/>
          </p:cNvSpPr>
          <p:nvPr userDrawn="1"/>
        </p:nvSpPr>
        <p:spPr bwMode="gray">
          <a:xfrm>
            <a:off x="0" y="0"/>
            <a:ext cx="9144000" cy="3429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dirty="0"/>
          </a:p>
        </p:txBody>
      </p:sp>
      <p:sp>
        <p:nvSpPr>
          <p:cNvPr id="3075" name="Rectangle 3"/>
          <p:cNvSpPr>
            <a:spLocks noGrp="1" noChangeArrowheads="1"/>
          </p:cNvSpPr>
          <p:nvPr userDrawn="1">
            <p:ph type="subTitle" idx="1" hasCustomPrompt="1"/>
          </p:nvPr>
        </p:nvSpPr>
        <p:spPr bwMode="gray">
          <a:xfrm>
            <a:off x="882448" y="1700808"/>
            <a:ext cx="6120680" cy="1368152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de-DE" sz="1600" dirty="0"/>
              <a:t>Rufen Sie uns gerne an:</a:t>
            </a:r>
            <a:br>
              <a:rPr lang="de-DE" sz="1600" dirty="0"/>
            </a:br>
            <a:r>
              <a:rPr lang="de-DE" sz="1600" dirty="0"/>
              <a:t>Montag bis Freitag von 8.00 bis 17.00 Uhr!</a:t>
            </a:r>
            <a:br>
              <a:rPr lang="de-DE" sz="1600" dirty="0"/>
            </a:br>
            <a:r>
              <a:rPr lang="de-DE" sz="1600" dirty="0"/>
              <a:t>Unsere Infoline: 0511 30031-333</a:t>
            </a:r>
            <a:endParaRPr lang="de-DE" altLang="de-DE" noProof="0" dirty="0"/>
          </a:p>
          <a:p>
            <a:pPr lvl="0"/>
            <a:endParaRPr lang="de-DE" altLang="de-DE" noProof="0" dirty="0"/>
          </a:p>
        </p:txBody>
      </p:sp>
      <p:sp>
        <p:nvSpPr>
          <p:cNvPr id="3074" name="Rectangle 2"/>
          <p:cNvSpPr>
            <a:spLocks noGrp="1" noChangeArrowheads="1"/>
          </p:cNvSpPr>
          <p:nvPr userDrawn="1">
            <p:ph type="ctrTitle" hasCustomPrompt="1"/>
          </p:nvPr>
        </p:nvSpPr>
        <p:spPr bwMode="gray">
          <a:xfrm>
            <a:off x="883093" y="1053083"/>
            <a:ext cx="6120035" cy="503709"/>
          </a:xfrm>
        </p:spPr>
        <p:txBody>
          <a:bodyPr/>
          <a:lstStyle>
            <a:lvl1pPr>
              <a:lnSpc>
                <a:spcPct val="114000"/>
              </a:lnSpc>
              <a:defRPr sz="1400" u="none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z="1600" dirty="0"/>
              <a:t>Mehr Informationen zur </a:t>
            </a:r>
            <a:r>
              <a:rPr lang="de-DE" sz="1600" dirty="0" err="1"/>
              <a:t>NBank</a:t>
            </a:r>
            <a:r>
              <a:rPr lang="de-DE" sz="1600" dirty="0"/>
              <a:t> finden Sie </a:t>
            </a:r>
            <a:br>
              <a:rPr lang="de-DE" sz="1600" dirty="0"/>
            </a:br>
            <a:r>
              <a:rPr lang="de-DE" sz="1600" dirty="0"/>
              <a:t>unter </a:t>
            </a:r>
            <a:r>
              <a:rPr lang="de-DE" sz="1600" u="sng" dirty="0"/>
              <a:t>www.nbank.de</a:t>
            </a:r>
            <a:r>
              <a:rPr lang="de-DE" sz="1600" dirty="0"/>
              <a:t>!</a:t>
            </a:r>
            <a:endParaRPr lang="de-DE" altLang="de-DE" noProof="0" dirty="0"/>
          </a:p>
        </p:txBody>
      </p:sp>
      <p:grpSp>
        <p:nvGrpSpPr>
          <p:cNvPr id="3" name="Gruppieren 2"/>
          <p:cNvGrpSpPr/>
          <p:nvPr userDrawn="1"/>
        </p:nvGrpSpPr>
        <p:grpSpPr bwMode="gray">
          <a:xfrm>
            <a:off x="899592" y="5517232"/>
            <a:ext cx="2131069" cy="900397"/>
            <a:chOff x="712739" y="5517232"/>
            <a:chExt cx="2131069" cy="900397"/>
          </a:xfrm>
        </p:grpSpPr>
        <p:pic>
          <p:nvPicPr>
            <p:cNvPr id="2" name="Grafik 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gray">
            <a:xfrm>
              <a:off x="722940" y="6021288"/>
              <a:ext cx="1631098" cy="396341"/>
            </a:xfrm>
            <a:prstGeom prst="rect">
              <a:avLst/>
            </a:prstGeom>
          </p:spPr>
        </p:pic>
        <p:sp>
          <p:nvSpPr>
            <p:cNvPr id="6" name="Textfeld 5"/>
            <p:cNvSpPr txBox="1"/>
            <p:nvPr userDrawn="1"/>
          </p:nvSpPr>
          <p:spPr bwMode="gray">
            <a:xfrm>
              <a:off x="712739" y="5517232"/>
              <a:ext cx="2131069" cy="4320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de-DE" sz="900" dirty="0">
                  <a:solidFill>
                    <a:srgbClr val="000000"/>
                  </a:solidFill>
                </a:rPr>
                <a:t>Die NBank ist die Investitions- und</a:t>
              </a:r>
            </a:p>
            <a:p>
              <a:pPr>
                <a:lnSpc>
                  <a:spcPct val="130000"/>
                </a:lnSpc>
              </a:pPr>
              <a:r>
                <a:rPr lang="de-DE" sz="900" dirty="0">
                  <a:solidFill>
                    <a:srgbClr val="000000"/>
                  </a:solidFill>
                </a:rPr>
                <a:t>Förderbank des Landes Niedersachsen</a:t>
              </a:r>
            </a:p>
          </p:txBody>
        </p:sp>
      </p:grpSp>
      <p:grpSp>
        <p:nvGrpSpPr>
          <p:cNvPr id="11" name="Gruppieren 10"/>
          <p:cNvGrpSpPr/>
          <p:nvPr userDrawn="1"/>
        </p:nvGrpSpPr>
        <p:grpSpPr bwMode="gray">
          <a:xfrm>
            <a:off x="684213" y="3644900"/>
            <a:ext cx="8459788" cy="1008063"/>
            <a:chOff x="684213" y="3644900"/>
            <a:chExt cx="8459788" cy="1008063"/>
          </a:xfrm>
        </p:grpSpPr>
        <p:sp>
          <p:nvSpPr>
            <p:cNvPr id="12" name="Rectangle 11"/>
            <p:cNvSpPr>
              <a:spLocks noChangeArrowheads="1"/>
            </p:cNvSpPr>
            <p:nvPr userDrawn="1"/>
          </p:nvSpPr>
          <p:spPr bwMode="gray">
            <a:xfrm>
              <a:off x="684213" y="3644900"/>
              <a:ext cx="8459788" cy="1008063"/>
            </a:xfrm>
            <a:prstGeom prst="rect">
              <a:avLst/>
            </a:prstGeom>
            <a:solidFill>
              <a:srgbClr val="EDEBC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dirty="0"/>
            </a:p>
          </p:txBody>
        </p:sp>
        <p:pic>
          <p:nvPicPr>
            <p:cNvPr id="13" name="Grafik 1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gray">
            <a:xfrm>
              <a:off x="6604000" y="4033538"/>
              <a:ext cx="1868428" cy="454153"/>
            </a:xfrm>
            <a:prstGeom prst="rect">
              <a:avLst/>
            </a:prstGeom>
          </p:spPr>
        </p:pic>
      </p:grpSp>
      <p:sp>
        <p:nvSpPr>
          <p:cNvPr id="14" name="Rectangle 3"/>
          <p:cNvSpPr txBox="1">
            <a:spLocks noChangeArrowheads="1"/>
          </p:cNvSpPr>
          <p:nvPr userDrawn="1"/>
        </p:nvSpPr>
        <p:spPr bwMode="gray">
          <a:xfrm>
            <a:off x="910208" y="3802063"/>
            <a:ext cx="5105400" cy="741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242E5A"/>
                </a:solidFill>
                <a:latin typeface="+mn-lt"/>
                <a:ea typeface="+mn-ea"/>
                <a:cs typeface="+mn-cs"/>
              </a:defRPr>
            </a:lvl1pPr>
            <a:lvl2pPr marL="207963" indent="-206375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bg2"/>
              </a:buClr>
              <a:buSzPct val="80000"/>
              <a:buFont typeface="Wingdings" pitchFamily="84" charset="2"/>
              <a:buChar char="n"/>
              <a:defRPr>
                <a:solidFill>
                  <a:srgbClr val="242E5A"/>
                </a:solidFill>
                <a:latin typeface="+mn-lt"/>
              </a:defRPr>
            </a:lvl2pPr>
            <a:lvl3pPr marL="2095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rgbClr val="F21C0A"/>
              </a:buClr>
              <a:buFont typeface="Wingdings" pitchFamily="84" charset="2"/>
              <a:defRPr>
                <a:solidFill>
                  <a:srgbClr val="242E5A"/>
                </a:solidFill>
                <a:latin typeface="+mn-lt"/>
              </a:defRPr>
            </a:lvl3pPr>
            <a:lvl4pPr marL="412750" indent="-201613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bg2"/>
              </a:buClr>
              <a:buSzPct val="80000"/>
              <a:buFont typeface="Wingdings" pitchFamily="84" charset="2"/>
              <a:buChar char="n"/>
              <a:defRPr>
                <a:solidFill>
                  <a:srgbClr val="242E5A"/>
                </a:solidFill>
                <a:latin typeface="+mn-lt"/>
              </a:defRPr>
            </a:lvl4pPr>
            <a:lvl5pPr marL="414338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rgbClr val="F21C0A"/>
              </a:buClr>
              <a:buFont typeface="Wingdings" pitchFamily="84" charset="2"/>
              <a:defRPr>
                <a:solidFill>
                  <a:srgbClr val="242E5A"/>
                </a:solidFill>
                <a:latin typeface="+mn-lt"/>
              </a:defRPr>
            </a:lvl5pPr>
            <a:lvl6pPr marL="871538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rgbClr val="F21C0A"/>
              </a:buClr>
              <a:buFont typeface="Wingdings" pitchFamily="84" charset="2"/>
              <a:defRPr>
                <a:solidFill>
                  <a:srgbClr val="242E5A"/>
                </a:solidFill>
                <a:latin typeface="+mn-lt"/>
              </a:defRPr>
            </a:lvl6pPr>
            <a:lvl7pPr marL="1328738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rgbClr val="F21C0A"/>
              </a:buClr>
              <a:buFont typeface="Wingdings" pitchFamily="84" charset="2"/>
              <a:defRPr>
                <a:solidFill>
                  <a:srgbClr val="242E5A"/>
                </a:solidFill>
                <a:latin typeface="+mn-lt"/>
              </a:defRPr>
            </a:lvl7pPr>
            <a:lvl8pPr marL="1785938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rgbClr val="F21C0A"/>
              </a:buClr>
              <a:buFont typeface="Wingdings" pitchFamily="84" charset="2"/>
              <a:defRPr>
                <a:solidFill>
                  <a:srgbClr val="242E5A"/>
                </a:solidFill>
                <a:latin typeface="+mn-lt"/>
              </a:defRPr>
            </a:lvl8pPr>
            <a:lvl9pPr marL="2243138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rgbClr val="F21C0A"/>
              </a:buClr>
              <a:buFont typeface="Wingdings" pitchFamily="84" charset="2"/>
              <a:defRPr>
                <a:solidFill>
                  <a:srgbClr val="242E5A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Vielen Dank für Ihre Aufmerksamkeit!</a:t>
            </a:r>
          </a:p>
        </p:txBody>
      </p:sp>
    </p:spTree>
    <p:extLst>
      <p:ext uri="{BB962C8B-B14F-4D97-AF65-F5344CB8AC3E}">
        <p14:creationId xmlns:p14="http://schemas.microsoft.com/office/powerpoint/2010/main" val="2600239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368371"/>
            <a:ext cx="5865812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  <a:endParaRPr lang="de-DE" altLang="de-DE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267519"/>
            <a:ext cx="7920037" cy="4825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Textmasterformat bearbeiten</a:t>
            </a:r>
          </a:p>
          <a:p>
            <a:pPr lvl="1"/>
            <a:r>
              <a:rPr lang="de-DE" altLang="de-DE" dirty="0"/>
              <a:t>Zweite Ebene</a:t>
            </a:r>
          </a:p>
          <a:p>
            <a:pPr lvl="2"/>
            <a:r>
              <a:rPr lang="de-DE" altLang="de-DE" dirty="0"/>
              <a:t>Dritte Ebene</a:t>
            </a:r>
          </a:p>
          <a:p>
            <a:pPr lvl="3"/>
            <a:r>
              <a:rPr lang="de-DE" altLang="de-DE" dirty="0"/>
              <a:t>Vierte Ebene</a:t>
            </a:r>
          </a:p>
          <a:p>
            <a:pPr lvl="4"/>
            <a:r>
              <a:rPr lang="de-DE" altLang="de-DE" dirty="0"/>
              <a:t>Fünfte Ebene</a:t>
            </a:r>
          </a:p>
        </p:txBody>
      </p:sp>
      <p:sp>
        <p:nvSpPr>
          <p:cNvPr id="1040" name="Text Box 16"/>
          <p:cNvSpPr txBox="1">
            <a:spLocks noChangeArrowheads="1"/>
          </p:cNvSpPr>
          <p:nvPr/>
        </p:nvSpPr>
        <p:spPr bwMode="auto">
          <a:xfrm>
            <a:off x="720725" y="6538913"/>
            <a:ext cx="1186979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de-DE" altLang="de-DE" sz="900" dirty="0"/>
              <a:t>Seite </a:t>
            </a:r>
            <a:fld id="{C4818D02-A92A-48CC-BA3A-9797143E1A3F}" type="slidenum">
              <a:rPr lang="de-DE" altLang="de-DE" sz="900" smtClean="0"/>
              <a:t>‹Nr.›</a:t>
            </a:fld>
            <a:endParaRPr lang="de-DE" altLang="de-DE" sz="9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505" y="385130"/>
            <a:ext cx="1380747" cy="271273"/>
          </a:xfrm>
          <a:prstGeom prst="rect">
            <a:avLst/>
          </a:prstGeom>
        </p:spPr>
      </p:pic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7164288" y="6417904"/>
            <a:ext cx="1141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242E5A"/>
                </a:solidFill>
              </a:defRPr>
            </a:lvl1pPr>
          </a:lstStyle>
          <a:p>
            <a:pPr algn="r"/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2" r:id="rId4"/>
    <p:sldLayoutId id="2147483661" r:id="rId5"/>
    <p:sldLayoutId id="2147483662" r:id="rId6"/>
    <p:sldLayoutId id="2147483663" r:id="rId7"/>
    <p:sldLayoutId id="2147483654" r:id="rId8"/>
    <p:sldLayoutId id="2147483655" r:id="rId9"/>
    <p:sldLayoutId id="2147483664" r:id="rId10"/>
  </p:sldLayoutIdLst>
  <p:hf hdr="0" ftr="0" dt="0"/>
  <p:txStyles>
    <p:titleStyle>
      <a:lvl1pPr algn="l" rtl="0" eaLnBrk="1" fontAlgn="base" hangingPunct="1">
        <a:lnSpc>
          <a:spcPct val="11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algn="l" rtl="0" eaLnBrk="1" fontAlgn="base" hangingPunct="1">
        <a:lnSpc>
          <a:spcPts val="2200"/>
        </a:lnSpc>
        <a:spcBef>
          <a:spcPct val="0"/>
        </a:spcBef>
        <a:spcAft>
          <a:spcPts val="100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179388" indent="-177800" algn="l" rtl="0" eaLnBrk="1" fontAlgn="base" hangingPunct="1">
        <a:lnSpc>
          <a:spcPts val="2200"/>
        </a:lnSpc>
        <a:spcBef>
          <a:spcPct val="0"/>
        </a:spcBef>
        <a:spcAft>
          <a:spcPts val="1000"/>
        </a:spcAft>
        <a:buClr>
          <a:schemeClr val="tx1"/>
        </a:buClr>
        <a:buSzPct val="80000"/>
        <a:buFont typeface="Wingdings" panose="05000000000000000000" pitchFamily="2" charset="2"/>
        <a:buChar char="n"/>
        <a:defRPr>
          <a:solidFill>
            <a:schemeClr val="tx1"/>
          </a:solidFill>
          <a:latin typeface="+mn-lt"/>
          <a:cs typeface="+mn-cs"/>
        </a:defRPr>
      </a:lvl2pPr>
      <a:lvl3pPr marL="361950" indent="-180975" algn="l" rtl="0" eaLnBrk="1" fontAlgn="base" hangingPunct="1">
        <a:lnSpc>
          <a:spcPts val="2200"/>
        </a:lnSpc>
        <a:spcBef>
          <a:spcPct val="0"/>
        </a:spcBef>
        <a:spcAft>
          <a:spcPts val="1000"/>
        </a:spcAft>
        <a:buClr>
          <a:schemeClr val="tx1"/>
        </a:buClr>
        <a:buSzPct val="80000"/>
        <a:buFont typeface="Wingdings" panose="05000000000000000000" pitchFamily="2" charset="2"/>
        <a:buChar char="n"/>
        <a:defRPr>
          <a:solidFill>
            <a:schemeClr val="tx1"/>
          </a:solidFill>
          <a:latin typeface="+mn-lt"/>
          <a:cs typeface="+mn-cs"/>
        </a:defRPr>
      </a:lvl3pPr>
      <a:lvl4pPr marL="542925" indent="-180975" algn="l" rtl="0" eaLnBrk="1" fontAlgn="base" hangingPunct="1">
        <a:lnSpc>
          <a:spcPts val="2200"/>
        </a:lnSpc>
        <a:spcBef>
          <a:spcPct val="0"/>
        </a:spcBef>
        <a:spcAft>
          <a:spcPts val="1000"/>
        </a:spcAft>
        <a:buClr>
          <a:schemeClr val="tx1"/>
        </a:buClr>
        <a:buSzPct val="80000"/>
        <a:buFont typeface="Wingdings" panose="05000000000000000000" pitchFamily="2" charset="2"/>
        <a:buChar char="n"/>
        <a:defRPr>
          <a:solidFill>
            <a:schemeClr val="tx1"/>
          </a:solidFill>
          <a:latin typeface="+mn-lt"/>
          <a:cs typeface="+mn-cs"/>
        </a:defRPr>
      </a:lvl4pPr>
      <a:lvl5pPr marL="714375" indent="-177800" algn="l" rtl="0" eaLnBrk="1" fontAlgn="base" hangingPunct="1">
        <a:lnSpc>
          <a:spcPts val="2200"/>
        </a:lnSpc>
        <a:spcBef>
          <a:spcPct val="0"/>
        </a:spcBef>
        <a:spcAft>
          <a:spcPts val="1000"/>
        </a:spcAft>
        <a:buClr>
          <a:schemeClr val="tx1"/>
        </a:buClr>
        <a:buSzPct val="80000"/>
        <a:buFont typeface="Wingdings" panose="05000000000000000000" pitchFamily="2" charset="2"/>
        <a:buChar char="n"/>
        <a:defRPr>
          <a:solidFill>
            <a:schemeClr val="tx1"/>
          </a:solidFill>
          <a:latin typeface="+mn-lt"/>
          <a:cs typeface="+mn-cs"/>
        </a:defRPr>
      </a:lvl5pPr>
      <a:lvl6pPr marL="641350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>
          <a:solidFill>
            <a:schemeClr val="tx1"/>
          </a:solidFill>
          <a:latin typeface="+mn-lt"/>
          <a:cs typeface="+mn-cs"/>
        </a:defRPr>
      </a:lvl6pPr>
      <a:lvl7pPr marL="1098550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>
          <a:solidFill>
            <a:schemeClr val="tx1"/>
          </a:solidFill>
          <a:latin typeface="+mn-lt"/>
          <a:cs typeface="+mn-cs"/>
        </a:defRPr>
      </a:lvl7pPr>
      <a:lvl8pPr marL="1555750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>
          <a:solidFill>
            <a:schemeClr val="tx1"/>
          </a:solidFill>
          <a:latin typeface="+mn-lt"/>
          <a:cs typeface="+mn-cs"/>
        </a:defRPr>
      </a:lvl8pPr>
      <a:lvl9pPr marL="2012950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dilek.imir@nbank.d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kirsten.borkowski@nbank.de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altLang="de-DE" dirty="0"/>
              <a:t>Silke Bischoff – </a:t>
            </a:r>
            <a:r>
              <a:rPr lang="de-DE" altLang="de-DE" sz="1400" dirty="0"/>
              <a:t>Investitions- und Förderbank Niedersachsen</a:t>
            </a:r>
          </a:p>
          <a:p>
            <a:endParaRPr lang="de-DE" altLang="de-DE" sz="1050" dirty="0"/>
          </a:p>
          <a:p>
            <a:r>
              <a:rPr lang="de-DE" altLang="de-DE" sz="1400" dirty="0"/>
              <a:t>Teamleitung Frauenförderung, Eingliederung und soziale Innovation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692696"/>
            <a:ext cx="5959475" cy="2448272"/>
          </a:xfrm>
        </p:spPr>
        <p:txBody>
          <a:bodyPr/>
          <a:lstStyle/>
          <a:p>
            <a:r>
              <a:rPr lang="de-DE" altLang="de-DE" dirty="0"/>
              <a:t>Perspektiven für Frauen in Niedersachsen – Netzwerke, Initiativen, Projekte für mehr Gleichstellung im Erwerbsleben</a:t>
            </a:r>
            <a:br>
              <a:rPr lang="de-DE" altLang="de-DE" dirty="0"/>
            </a:br>
            <a:br>
              <a:rPr lang="de-DE" altLang="de-DE" dirty="0"/>
            </a:br>
            <a:r>
              <a:rPr lang="de-DE" altLang="de-DE" dirty="0"/>
              <a:t>Online-Fachtagung am 30.11.2021</a:t>
            </a:r>
            <a:br>
              <a:rPr lang="de-DE" altLang="de-DE" dirty="0"/>
            </a:br>
            <a:br>
              <a:rPr lang="de-DE" altLang="de-DE" dirty="0"/>
            </a:br>
            <a:r>
              <a:rPr lang="de-DE" altLang="de-DE" dirty="0"/>
              <a:t>Eckpunkte der neuen RIKA-Richtlinie</a:t>
            </a:r>
          </a:p>
        </p:txBody>
      </p:sp>
    </p:spTree>
    <p:extLst>
      <p:ext uri="{BB962C8B-B14F-4D97-AF65-F5344CB8AC3E}">
        <p14:creationId xmlns:p14="http://schemas.microsoft.com/office/powerpoint/2010/main" val="2242364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Inhalt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8925" lvl="1" indent="-287338">
              <a:spcAft>
                <a:spcPts val="500"/>
              </a:spcAft>
            </a:pPr>
            <a:endParaRPr lang="de-DE" sz="2000" dirty="0"/>
          </a:p>
          <a:p>
            <a:pPr marL="1587" lvl="1" indent="0">
              <a:spcAft>
                <a:spcPts val="500"/>
              </a:spcAft>
              <a:buSzPct val="95000"/>
              <a:buNone/>
            </a:pPr>
            <a:r>
              <a:rPr lang="de-DE" sz="2000" dirty="0"/>
              <a:t>       </a:t>
            </a:r>
            <a:r>
              <a:rPr lang="de-DE" sz="2000" b="1" dirty="0"/>
              <a:t>Persönliche Vorstellung</a:t>
            </a:r>
          </a:p>
          <a:p>
            <a:pPr marL="1587" lvl="1" indent="0">
              <a:spcAft>
                <a:spcPts val="500"/>
              </a:spcAft>
              <a:buNone/>
            </a:pPr>
            <a:endParaRPr lang="de-DE" sz="2000" b="1" dirty="0"/>
          </a:p>
          <a:p>
            <a:pPr marL="1587" lvl="1" indent="0">
              <a:spcAft>
                <a:spcPts val="500"/>
              </a:spcAft>
              <a:buSzPct val="95000"/>
              <a:buNone/>
            </a:pPr>
            <a:r>
              <a:rPr lang="de-DE" sz="2000" b="1" dirty="0"/>
              <a:t>       Einführung in die neue </a:t>
            </a:r>
            <a:r>
              <a:rPr lang="de-DE" sz="2000" b="1" dirty="0" err="1"/>
              <a:t>RiKa</a:t>
            </a:r>
            <a:r>
              <a:rPr lang="de-DE" sz="2000" b="1" dirty="0"/>
              <a:t>-Richtlinie</a:t>
            </a:r>
          </a:p>
          <a:p>
            <a:pPr marL="463549" lvl="5">
              <a:spcAft>
                <a:spcPts val="500"/>
              </a:spcAft>
            </a:pPr>
            <a:endParaRPr lang="de-DE" sz="2000" b="1" dirty="0"/>
          </a:p>
          <a:p>
            <a:pPr marL="463549" lvl="5">
              <a:spcAft>
                <a:spcPts val="500"/>
              </a:spcAft>
            </a:pPr>
            <a:r>
              <a:rPr lang="de-DE" sz="2000" b="1" dirty="0"/>
              <a:t> Zeitplanung 2022</a:t>
            </a:r>
          </a:p>
          <a:p>
            <a:pPr marL="463549" lvl="5">
              <a:spcAft>
                <a:spcPts val="500"/>
              </a:spcAft>
            </a:pPr>
            <a:endParaRPr lang="de-DE" sz="2000" b="1" dirty="0"/>
          </a:p>
          <a:p>
            <a:pPr marL="463549" lvl="5">
              <a:spcAft>
                <a:spcPts val="500"/>
              </a:spcAft>
            </a:pPr>
            <a:r>
              <a:rPr lang="de-DE" sz="2000" b="1" dirty="0"/>
              <a:t> Beratung / Kontakt NBank</a:t>
            </a:r>
          </a:p>
        </p:txBody>
      </p:sp>
      <p:sp>
        <p:nvSpPr>
          <p:cNvPr id="14" name="Rectangle 119"/>
          <p:cNvSpPr>
            <a:spLocks noChangeArrowheads="1"/>
          </p:cNvSpPr>
          <p:nvPr/>
        </p:nvSpPr>
        <p:spPr bwMode="auto">
          <a:xfrm>
            <a:off x="553758" y="1484784"/>
            <a:ext cx="432048" cy="431353"/>
          </a:xfrm>
          <a:prstGeom prst="rect">
            <a:avLst/>
          </a:prstGeom>
          <a:solidFill>
            <a:srgbClr val="E4E7EF"/>
          </a:solidFill>
          <a:ln>
            <a:noFill/>
          </a:ln>
          <a:effectLst/>
        </p:spPr>
        <p:txBody>
          <a:bodyPr wrap="none" lIns="0" tIns="0" rIns="0" bIns="0" anchor="ctr"/>
          <a:lstStyle>
            <a:lvl1pPr eaLnBrk="0" hangingPunct="0">
              <a:spcBef>
                <a:spcPct val="20000"/>
              </a:spcBef>
              <a:buFont typeface="Wingdings" pitchFamily="2" charset="2"/>
              <a:buChar char="n"/>
              <a:defRPr sz="1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&gt;"/>
              <a:defRPr sz="1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2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" name="Rectangle 119"/>
          <p:cNvSpPr>
            <a:spLocks noChangeArrowheads="1"/>
          </p:cNvSpPr>
          <p:nvPr/>
        </p:nvSpPr>
        <p:spPr bwMode="auto">
          <a:xfrm>
            <a:off x="553758" y="2204864"/>
            <a:ext cx="432048" cy="431353"/>
          </a:xfrm>
          <a:prstGeom prst="rect">
            <a:avLst/>
          </a:prstGeom>
          <a:solidFill>
            <a:srgbClr val="E4E7EF"/>
          </a:solidFill>
          <a:ln>
            <a:noFill/>
          </a:ln>
          <a:effectLst/>
        </p:spPr>
        <p:txBody>
          <a:bodyPr wrap="none" lIns="0" tIns="0" rIns="0" bIns="0" anchor="ctr"/>
          <a:lstStyle>
            <a:lvl1pPr eaLnBrk="0" hangingPunct="0">
              <a:spcBef>
                <a:spcPct val="20000"/>
              </a:spcBef>
              <a:buFont typeface="Wingdings" pitchFamily="2" charset="2"/>
              <a:buChar char="n"/>
              <a:defRPr sz="1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&gt;"/>
              <a:defRPr sz="1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2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6" name="Rectangle 119"/>
          <p:cNvSpPr>
            <a:spLocks noChangeArrowheads="1"/>
          </p:cNvSpPr>
          <p:nvPr/>
        </p:nvSpPr>
        <p:spPr bwMode="auto">
          <a:xfrm>
            <a:off x="553758" y="2924944"/>
            <a:ext cx="432048" cy="431353"/>
          </a:xfrm>
          <a:prstGeom prst="rect">
            <a:avLst/>
          </a:prstGeom>
          <a:solidFill>
            <a:srgbClr val="E4E7EF"/>
          </a:solidFill>
          <a:ln>
            <a:noFill/>
          </a:ln>
          <a:effectLst/>
        </p:spPr>
        <p:txBody>
          <a:bodyPr wrap="none" lIns="0" tIns="0" rIns="0" bIns="0" anchor="ctr"/>
          <a:lstStyle>
            <a:lvl1pPr eaLnBrk="0" hangingPunct="0">
              <a:spcBef>
                <a:spcPct val="20000"/>
              </a:spcBef>
              <a:buFont typeface="Wingdings" pitchFamily="2" charset="2"/>
              <a:buChar char="n"/>
              <a:defRPr sz="1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&gt;"/>
              <a:defRPr sz="1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7" name="Rectangle 119"/>
          <p:cNvSpPr>
            <a:spLocks noChangeArrowheads="1"/>
          </p:cNvSpPr>
          <p:nvPr/>
        </p:nvSpPr>
        <p:spPr bwMode="auto">
          <a:xfrm>
            <a:off x="553758" y="3573016"/>
            <a:ext cx="432048" cy="431353"/>
          </a:xfrm>
          <a:prstGeom prst="rect">
            <a:avLst/>
          </a:prstGeom>
          <a:solidFill>
            <a:srgbClr val="E4E7EF"/>
          </a:solidFill>
          <a:ln>
            <a:noFill/>
          </a:ln>
          <a:effectLst/>
        </p:spPr>
        <p:txBody>
          <a:bodyPr wrap="none" lIns="0" tIns="0" rIns="0" bIns="0" anchor="ctr"/>
          <a:lstStyle>
            <a:lvl1pPr eaLnBrk="0" hangingPunct="0">
              <a:spcBef>
                <a:spcPct val="20000"/>
              </a:spcBef>
              <a:buFont typeface="Wingdings" pitchFamily="2" charset="2"/>
              <a:buChar char="n"/>
              <a:defRPr sz="1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&gt;"/>
              <a:defRPr sz="1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200" b="1" dirty="0">
                <a:solidFill>
                  <a:schemeClr val="tx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709820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47675"/>
            <a:r>
              <a:rPr lang="de-DE" dirty="0"/>
              <a:t>P	Persönliche Vorstellung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3618" y="1628800"/>
            <a:ext cx="7992243" cy="2520280"/>
          </a:xfrm>
        </p:spPr>
        <p:txBody>
          <a:bodyPr/>
          <a:lstStyle/>
          <a:p>
            <a:endParaRPr lang="de-DE" dirty="0"/>
          </a:p>
          <a:p>
            <a:endParaRPr lang="de-DE" sz="1600" dirty="0">
              <a:solidFill>
                <a:srgbClr val="BCC3D6"/>
              </a:solidFill>
            </a:endParaRPr>
          </a:p>
          <a:p>
            <a:endParaRPr lang="de-DE" sz="1600" dirty="0">
              <a:solidFill>
                <a:srgbClr val="BCC3D6"/>
              </a:solidFill>
            </a:endParaRPr>
          </a:p>
          <a:p>
            <a:endParaRPr lang="de-DE" i="1" dirty="0"/>
          </a:p>
        </p:txBody>
      </p:sp>
      <p:sp>
        <p:nvSpPr>
          <p:cNvPr id="4" name="Rectangle 119"/>
          <p:cNvSpPr>
            <a:spLocks noChangeArrowheads="1"/>
          </p:cNvSpPr>
          <p:nvPr/>
        </p:nvSpPr>
        <p:spPr bwMode="auto">
          <a:xfrm>
            <a:off x="683618" y="332656"/>
            <a:ext cx="432048" cy="431353"/>
          </a:xfrm>
          <a:prstGeom prst="rect">
            <a:avLst/>
          </a:prstGeom>
          <a:solidFill>
            <a:srgbClr val="E4E7EF"/>
          </a:solidFill>
          <a:ln>
            <a:noFill/>
          </a:ln>
          <a:effectLst/>
        </p:spPr>
        <p:txBody>
          <a:bodyPr wrap="none" lIns="0" tIns="0" rIns="0" bIns="0" anchor="ctr"/>
          <a:lstStyle>
            <a:lvl1pPr eaLnBrk="0" hangingPunct="0">
              <a:spcBef>
                <a:spcPct val="20000"/>
              </a:spcBef>
              <a:buFont typeface="Wingdings" pitchFamily="2" charset="2"/>
              <a:buChar char="n"/>
              <a:defRPr sz="1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&gt;"/>
              <a:defRPr sz="1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200" b="1" dirty="0">
                <a:solidFill>
                  <a:schemeClr val="tx1"/>
                </a:solidFill>
              </a:rPr>
              <a:t>1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340768"/>
            <a:ext cx="3438563" cy="3861048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899592" y="1340768"/>
            <a:ext cx="432048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/>
              <a:t>Silke Bischoff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NBank Hannover – Investitions- und Förderbank Niedersachsen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Teamleitung Frauenförderung, Eingliederung und Soziale Innovation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Seit 2007 in der Frauenförderung zunächst als Sachbearbeiterin tätig und seit 2015 verantwortliche Teamleiterin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70419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4213" y="368371"/>
            <a:ext cx="5865812" cy="756373"/>
          </a:xfrm>
        </p:spPr>
        <p:txBody>
          <a:bodyPr/>
          <a:lstStyle/>
          <a:p>
            <a:pPr>
              <a:tabLst>
                <a:tab pos="630238" algn="l"/>
              </a:tabLst>
            </a:pPr>
            <a:r>
              <a:rPr lang="de-DE" dirty="0"/>
              <a:t>        Einführung in die neue RIKA - 	Richtlinie</a:t>
            </a:r>
            <a:br>
              <a:rPr lang="de-DE" dirty="0"/>
            </a:br>
            <a:endParaRPr lang="de-DE" dirty="0"/>
          </a:p>
        </p:txBody>
      </p:sp>
      <p:sp>
        <p:nvSpPr>
          <p:cNvPr id="10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RIKA – </a:t>
            </a:r>
            <a:r>
              <a:rPr lang="de-DE" dirty="0">
                <a:solidFill>
                  <a:srgbClr val="FF0000"/>
                </a:solidFill>
              </a:rPr>
              <a:t>R</a:t>
            </a:r>
            <a:r>
              <a:rPr lang="de-DE" dirty="0"/>
              <a:t>egionale </a:t>
            </a:r>
            <a:r>
              <a:rPr lang="de-DE" dirty="0">
                <a:solidFill>
                  <a:srgbClr val="FF0000"/>
                </a:solidFill>
              </a:rPr>
              <a:t>I</a:t>
            </a:r>
            <a:r>
              <a:rPr lang="de-DE" dirty="0"/>
              <a:t>nitiativen und </a:t>
            </a:r>
            <a:r>
              <a:rPr lang="de-DE" dirty="0">
                <a:solidFill>
                  <a:srgbClr val="FF0000"/>
                </a:solidFill>
              </a:rPr>
              <a:t>K</a:t>
            </a:r>
            <a:r>
              <a:rPr lang="de-DE" dirty="0"/>
              <a:t>ooperationen für Frauen am </a:t>
            </a:r>
            <a:r>
              <a:rPr lang="de-DE" dirty="0">
                <a:solidFill>
                  <a:srgbClr val="FF0000"/>
                </a:solidFill>
              </a:rPr>
              <a:t>A</a:t>
            </a:r>
            <a:r>
              <a:rPr lang="de-DE" dirty="0"/>
              <a:t>rbeitsmarkt</a:t>
            </a:r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Neue Richtlinie löst die bisherigen Frauenförderrichtlinien Koordinierungsstellen Frauen und Wirtschaft und FIFA ab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Kein Förderschwerpunkt fällt in Zukunft weg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Maßnahmearten</a:t>
            </a:r>
            <a:r>
              <a:rPr lang="de-DE" dirty="0"/>
              <a:t> der neuen Richtlinie sind:</a:t>
            </a:r>
          </a:p>
          <a:p>
            <a:pPr marL="647700" lvl="2" indent="-285750">
              <a:buFont typeface="Arial" panose="020B0604020202020204" pitchFamily="34" charset="0"/>
              <a:buChar char="•"/>
            </a:pPr>
            <a:r>
              <a:rPr lang="de-DE" dirty="0"/>
              <a:t>Koordinierungsstellen Frauen und Wirtschaft</a:t>
            </a:r>
          </a:p>
          <a:p>
            <a:pPr marL="647700" lvl="2" indent="-285750">
              <a:buFont typeface="Arial" panose="020B0604020202020204" pitchFamily="34" charset="0"/>
              <a:buChar char="•"/>
            </a:pPr>
            <a:r>
              <a:rPr lang="de-DE" dirty="0"/>
              <a:t>Projekte für erwerbslose Frauen</a:t>
            </a:r>
          </a:p>
          <a:p>
            <a:pPr marL="647700" lvl="2" indent="-285750">
              <a:buFont typeface="Arial" panose="020B0604020202020204" pitchFamily="34" charset="0"/>
              <a:buChar char="•"/>
            </a:pPr>
            <a:r>
              <a:rPr lang="de-DE" dirty="0"/>
              <a:t>Projekte für beschäftigte Frauen</a:t>
            </a:r>
          </a:p>
          <a:p>
            <a:pPr marL="647700" lvl="2" indent="-285750">
              <a:buFont typeface="Arial" panose="020B0604020202020204" pitchFamily="34" charset="0"/>
              <a:buChar char="•"/>
            </a:pPr>
            <a:r>
              <a:rPr lang="de-DE" dirty="0"/>
              <a:t>Projekte für Existenzgründerinnen</a:t>
            </a:r>
          </a:p>
          <a:p>
            <a:pPr marL="647700" lvl="2" indent="-285750">
              <a:buFont typeface="Arial" panose="020B0604020202020204" pitchFamily="34" charset="0"/>
              <a:buChar char="•"/>
            </a:pPr>
            <a:r>
              <a:rPr lang="de-DE" dirty="0"/>
              <a:t>Modellprojekte</a:t>
            </a:r>
          </a:p>
          <a:p>
            <a:pPr marL="647700" lvl="2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FF0000"/>
                </a:solidFill>
              </a:rPr>
              <a:t>Netzwerkprojekte</a:t>
            </a:r>
          </a:p>
          <a:p>
            <a:pPr marL="647700" lvl="2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FF0000"/>
                </a:solidFill>
              </a:rPr>
              <a:t>Transnationale Projekte</a:t>
            </a:r>
          </a:p>
          <a:p>
            <a:pPr marL="647700" lvl="2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647700" lvl="2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647700" lvl="2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r>
              <a:rPr lang="de-DE" i="1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endParaRPr lang="de-DE" dirty="0">
              <a:sym typeface="Wingdings" panose="05000000000000000000" pitchFamily="2" charset="2"/>
            </a:endParaRPr>
          </a:p>
          <a:p>
            <a:endParaRPr lang="de-DE" dirty="0"/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15" name="Textfeld 14"/>
          <p:cNvSpPr txBox="1"/>
          <p:nvPr/>
        </p:nvSpPr>
        <p:spPr>
          <a:xfrm rot="10800000" flipV="1">
            <a:off x="791580" y="384629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3</a:t>
            </a:r>
          </a:p>
        </p:txBody>
      </p:sp>
      <p:sp>
        <p:nvSpPr>
          <p:cNvPr id="5" name="Rectangle 119"/>
          <p:cNvSpPr>
            <a:spLocks noChangeArrowheads="1"/>
          </p:cNvSpPr>
          <p:nvPr/>
        </p:nvSpPr>
        <p:spPr bwMode="auto">
          <a:xfrm>
            <a:off x="683618" y="332656"/>
            <a:ext cx="432048" cy="431353"/>
          </a:xfrm>
          <a:prstGeom prst="rect">
            <a:avLst/>
          </a:prstGeom>
          <a:solidFill>
            <a:srgbClr val="E4E7EF"/>
          </a:solidFill>
          <a:ln>
            <a:noFill/>
          </a:ln>
          <a:effectLst/>
        </p:spPr>
        <p:txBody>
          <a:bodyPr wrap="none" lIns="0" tIns="0" rIns="0" bIns="0" anchor="ctr"/>
          <a:lstStyle>
            <a:lvl1pPr eaLnBrk="0" hangingPunct="0">
              <a:spcBef>
                <a:spcPct val="20000"/>
              </a:spcBef>
              <a:buFont typeface="Wingdings" pitchFamily="2" charset="2"/>
              <a:buChar char="n"/>
              <a:defRPr sz="1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&gt;"/>
              <a:defRPr sz="1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200" b="1" dirty="0">
                <a:solidFill>
                  <a:schemeClr val="tx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12126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4213" y="368371"/>
            <a:ext cx="5865812" cy="756373"/>
          </a:xfrm>
        </p:spPr>
        <p:txBody>
          <a:bodyPr/>
          <a:lstStyle/>
          <a:p>
            <a:pPr>
              <a:tabLst>
                <a:tab pos="630238" algn="l"/>
              </a:tabLst>
            </a:pPr>
            <a:r>
              <a:rPr lang="de-DE" dirty="0"/>
              <a:t>        Einführung in die neue RIKA - 	Richtlinie</a:t>
            </a:r>
            <a:br>
              <a:rPr lang="de-DE" dirty="0"/>
            </a:br>
            <a:endParaRPr lang="de-DE" dirty="0"/>
          </a:p>
        </p:txBody>
      </p:sp>
      <p:sp>
        <p:nvSpPr>
          <p:cNvPr id="10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RIKA – </a:t>
            </a:r>
            <a:r>
              <a:rPr lang="de-DE" dirty="0">
                <a:solidFill>
                  <a:srgbClr val="FF0000"/>
                </a:solidFill>
              </a:rPr>
              <a:t>R</a:t>
            </a:r>
            <a:r>
              <a:rPr lang="de-DE" dirty="0"/>
              <a:t>egionale </a:t>
            </a:r>
            <a:r>
              <a:rPr lang="de-DE" dirty="0">
                <a:solidFill>
                  <a:srgbClr val="FF0000"/>
                </a:solidFill>
              </a:rPr>
              <a:t>I</a:t>
            </a:r>
            <a:r>
              <a:rPr lang="de-DE" dirty="0"/>
              <a:t>nitiativen und </a:t>
            </a:r>
            <a:r>
              <a:rPr lang="de-DE" dirty="0">
                <a:solidFill>
                  <a:srgbClr val="FF0000"/>
                </a:solidFill>
              </a:rPr>
              <a:t>K</a:t>
            </a:r>
            <a:r>
              <a:rPr lang="de-DE" dirty="0"/>
              <a:t>ooperationen für Frauen am </a:t>
            </a:r>
            <a:r>
              <a:rPr lang="de-DE" dirty="0">
                <a:solidFill>
                  <a:srgbClr val="FF0000"/>
                </a:solidFill>
              </a:rPr>
              <a:t>A</a:t>
            </a:r>
            <a:r>
              <a:rPr lang="de-DE" dirty="0"/>
              <a:t>rbeitsmarkt</a:t>
            </a:r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Förderschwerpunkte sind auf 7 </a:t>
            </a:r>
            <a:r>
              <a:rPr lang="de-DE" dirty="0" err="1"/>
              <a:t>Maßnahmearten</a:t>
            </a:r>
            <a:r>
              <a:rPr lang="de-DE" dirty="0"/>
              <a:t> erweitert worden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Inhaltlich weiter gefasste Themenbereiche</a:t>
            </a:r>
          </a:p>
          <a:p>
            <a:pPr marL="647700" lvl="2" indent="-285750">
              <a:buFont typeface="Arial" panose="020B0604020202020204" pitchFamily="34" charset="0"/>
              <a:buChar char="•"/>
            </a:pPr>
            <a:r>
              <a:rPr lang="de-DE" dirty="0"/>
              <a:t>Qualifizierung, Stabilisierung, Coaching,</a:t>
            </a:r>
          </a:p>
          <a:p>
            <a:pPr marL="647700" lvl="2" indent="-285750">
              <a:buFont typeface="Arial" panose="020B0604020202020204" pitchFamily="34" charset="0"/>
              <a:buChar char="•"/>
            </a:pPr>
            <a:r>
              <a:rPr lang="de-DE" dirty="0"/>
              <a:t>Aufstiegsförderung,</a:t>
            </a:r>
          </a:p>
          <a:p>
            <a:pPr marL="647700" lvl="2" indent="-285750">
              <a:buFont typeface="Arial" panose="020B0604020202020204" pitchFamily="34" charset="0"/>
              <a:buChar char="•"/>
            </a:pPr>
            <a:r>
              <a:rPr lang="de-DE" dirty="0"/>
              <a:t>Digitalisierung,</a:t>
            </a:r>
          </a:p>
          <a:p>
            <a:pPr marL="647700" lvl="2" indent="-285750">
              <a:buFont typeface="Arial" panose="020B0604020202020204" pitchFamily="34" charset="0"/>
              <a:buChar char="•"/>
            </a:pPr>
            <a:r>
              <a:rPr lang="de-DE" dirty="0"/>
              <a:t>Handwerk und Technik,</a:t>
            </a:r>
          </a:p>
          <a:p>
            <a:pPr marL="647700" lvl="2" indent="-285750">
              <a:buFont typeface="Arial" panose="020B0604020202020204" pitchFamily="34" charset="0"/>
              <a:buChar char="•"/>
            </a:pPr>
            <a:r>
              <a:rPr lang="de-DE" dirty="0"/>
              <a:t>Geflüchtete oder zugewanderte Frauen und</a:t>
            </a:r>
          </a:p>
          <a:p>
            <a:pPr marL="647700" lvl="2" indent="-285750">
              <a:buFont typeface="Arial" panose="020B0604020202020204" pitchFamily="34" charset="0"/>
              <a:buChar char="•"/>
            </a:pPr>
            <a:r>
              <a:rPr lang="de-DE" dirty="0"/>
              <a:t>Verbesserung der Rahmenbedingungen der Vereinbarkeit von Beruf und Familie oder Pflege</a:t>
            </a:r>
          </a:p>
          <a:p>
            <a:pPr marL="647700" lvl="2" indent="-285750">
              <a:buFont typeface="Arial" panose="020B0604020202020204" pitchFamily="34" charset="0"/>
              <a:buChar char="•"/>
            </a:pPr>
            <a:r>
              <a:rPr lang="de-DE" dirty="0"/>
              <a:t>Alleinerziehende Frauen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r>
              <a:rPr lang="de-DE" i="1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endParaRPr lang="de-DE" dirty="0">
              <a:sym typeface="Wingdings" panose="05000000000000000000" pitchFamily="2" charset="2"/>
            </a:endParaRPr>
          </a:p>
          <a:p>
            <a:endParaRPr lang="de-DE" dirty="0"/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15" name="Textfeld 14"/>
          <p:cNvSpPr txBox="1"/>
          <p:nvPr/>
        </p:nvSpPr>
        <p:spPr>
          <a:xfrm rot="10800000" flipV="1">
            <a:off x="791580" y="384629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3</a:t>
            </a:r>
          </a:p>
        </p:txBody>
      </p:sp>
      <p:sp>
        <p:nvSpPr>
          <p:cNvPr id="5" name="Rectangle 119"/>
          <p:cNvSpPr>
            <a:spLocks noChangeArrowheads="1"/>
          </p:cNvSpPr>
          <p:nvPr/>
        </p:nvSpPr>
        <p:spPr bwMode="auto">
          <a:xfrm>
            <a:off x="683618" y="332656"/>
            <a:ext cx="432048" cy="431353"/>
          </a:xfrm>
          <a:prstGeom prst="rect">
            <a:avLst/>
          </a:prstGeom>
          <a:solidFill>
            <a:srgbClr val="E4E7EF"/>
          </a:solidFill>
          <a:ln>
            <a:noFill/>
          </a:ln>
          <a:effectLst/>
        </p:spPr>
        <p:txBody>
          <a:bodyPr wrap="none" lIns="0" tIns="0" rIns="0" bIns="0" anchor="ctr"/>
          <a:lstStyle>
            <a:lvl1pPr eaLnBrk="0" hangingPunct="0">
              <a:spcBef>
                <a:spcPct val="20000"/>
              </a:spcBef>
              <a:buFont typeface="Wingdings" pitchFamily="2" charset="2"/>
              <a:buChar char="n"/>
              <a:defRPr sz="1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&gt;"/>
              <a:defRPr sz="1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200" b="1" dirty="0">
                <a:solidFill>
                  <a:schemeClr val="tx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53666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4213" y="368371"/>
            <a:ext cx="5865812" cy="756373"/>
          </a:xfrm>
        </p:spPr>
        <p:txBody>
          <a:bodyPr/>
          <a:lstStyle/>
          <a:p>
            <a:pPr>
              <a:tabLst>
                <a:tab pos="630238" algn="l"/>
              </a:tabLst>
            </a:pPr>
            <a:r>
              <a:rPr lang="de-DE" dirty="0"/>
              <a:t>        Einführung in die neue RIKA - 	Richtlinie</a:t>
            </a:r>
            <a:br>
              <a:rPr lang="de-DE" dirty="0"/>
            </a:br>
            <a:endParaRPr lang="de-DE" dirty="0"/>
          </a:p>
        </p:txBody>
      </p:sp>
      <p:sp>
        <p:nvSpPr>
          <p:cNvPr id="10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RIKA – </a:t>
            </a:r>
            <a:r>
              <a:rPr lang="de-DE" dirty="0">
                <a:solidFill>
                  <a:srgbClr val="FF0000"/>
                </a:solidFill>
              </a:rPr>
              <a:t>R</a:t>
            </a:r>
            <a:r>
              <a:rPr lang="de-DE" dirty="0"/>
              <a:t>egionale </a:t>
            </a:r>
            <a:r>
              <a:rPr lang="de-DE" dirty="0">
                <a:solidFill>
                  <a:srgbClr val="FF0000"/>
                </a:solidFill>
              </a:rPr>
              <a:t>I</a:t>
            </a:r>
            <a:r>
              <a:rPr lang="de-DE" dirty="0"/>
              <a:t>nitiativen und </a:t>
            </a:r>
            <a:r>
              <a:rPr lang="de-DE" dirty="0">
                <a:solidFill>
                  <a:srgbClr val="FF0000"/>
                </a:solidFill>
              </a:rPr>
              <a:t>K</a:t>
            </a:r>
            <a:r>
              <a:rPr lang="de-DE" dirty="0"/>
              <a:t>ooperationen für Frauen am </a:t>
            </a:r>
            <a:r>
              <a:rPr lang="de-DE" dirty="0">
                <a:solidFill>
                  <a:srgbClr val="FF0000"/>
                </a:solidFill>
              </a:rPr>
              <a:t>A</a:t>
            </a:r>
            <a:r>
              <a:rPr lang="de-DE" dirty="0"/>
              <a:t>rbeitsmarkt</a:t>
            </a:r>
          </a:p>
          <a:p>
            <a:endParaRPr lang="de-DE" dirty="0"/>
          </a:p>
          <a:p>
            <a:r>
              <a:rPr lang="de-DE" dirty="0"/>
              <a:t>Finanzierung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ESF+ Interventionssatz 40 % SER-Gebiet und 60 % ÜR-Gebiet </a:t>
            </a:r>
            <a:r>
              <a:rPr lang="de-DE" sz="1400" dirty="0"/>
              <a:t>(Ausnahme beihilfepflichtige Projekte)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Mind. 30 % Eigenanteil beim Schwerpunkt Ko-Stellen</a:t>
            </a:r>
          </a:p>
          <a:p>
            <a:endParaRPr lang="de-DE" dirty="0"/>
          </a:p>
          <a:p>
            <a:r>
              <a:rPr lang="de-DE" dirty="0"/>
              <a:t>Zukünftig wird es zwei unterschiedliche Finanzierungsmodelle geben: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Pauschalierte Personalausgaben plus Restkostenpauschale i. H. v. 36 % für Ko-Stellen und RIKA-Projekte (Schwerpunkte Erwerbslose, Beschäftigte, Existenzgründerinnen)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Gesamtpauschale gem. Haushaltsplanentwurf für RIKA-Projekte bis zu 200.000 Euro Gesamtausgaben (Modellprojekte, Netzwerkprojekte und transnationale Projekte)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endParaRPr lang="de-DE" dirty="0"/>
          </a:p>
          <a:p>
            <a:r>
              <a:rPr lang="de-DE" i="1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endParaRPr lang="de-DE" dirty="0">
              <a:sym typeface="Wingdings" panose="05000000000000000000" pitchFamily="2" charset="2"/>
            </a:endParaRPr>
          </a:p>
          <a:p>
            <a:endParaRPr lang="de-DE" dirty="0"/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15" name="Textfeld 14"/>
          <p:cNvSpPr txBox="1"/>
          <p:nvPr/>
        </p:nvSpPr>
        <p:spPr>
          <a:xfrm rot="10800000" flipV="1">
            <a:off x="791580" y="384629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3</a:t>
            </a:r>
          </a:p>
        </p:txBody>
      </p:sp>
      <p:sp>
        <p:nvSpPr>
          <p:cNvPr id="5" name="Rectangle 119"/>
          <p:cNvSpPr>
            <a:spLocks noChangeArrowheads="1"/>
          </p:cNvSpPr>
          <p:nvPr/>
        </p:nvSpPr>
        <p:spPr bwMode="auto">
          <a:xfrm>
            <a:off x="683618" y="332656"/>
            <a:ext cx="432048" cy="431353"/>
          </a:xfrm>
          <a:prstGeom prst="rect">
            <a:avLst/>
          </a:prstGeom>
          <a:solidFill>
            <a:srgbClr val="E4E7EF"/>
          </a:solidFill>
          <a:ln>
            <a:noFill/>
          </a:ln>
          <a:effectLst/>
        </p:spPr>
        <p:txBody>
          <a:bodyPr wrap="none" lIns="0" tIns="0" rIns="0" bIns="0" anchor="ctr"/>
          <a:lstStyle>
            <a:lvl1pPr eaLnBrk="0" hangingPunct="0">
              <a:spcBef>
                <a:spcPct val="20000"/>
              </a:spcBef>
              <a:buFont typeface="Wingdings" pitchFamily="2" charset="2"/>
              <a:buChar char="n"/>
              <a:defRPr sz="1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&gt;"/>
              <a:defRPr sz="1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200" b="1" dirty="0">
                <a:solidFill>
                  <a:schemeClr val="tx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10481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4213" y="368371"/>
            <a:ext cx="5865812" cy="756373"/>
          </a:xfrm>
        </p:spPr>
        <p:txBody>
          <a:bodyPr/>
          <a:lstStyle/>
          <a:p>
            <a:pPr>
              <a:tabLst>
                <a:tab pos="630238" algn="l"/>
              </a:tabLst>
            </a:pPr>
            <a:r>
              <a:rPr lang="de-DE" dirty="0"/>
              <a:t>        Einführung in die neue RIKA - 	Richtlinie</a:t>
            </a:r>
            <a:br>
              <a:rPr lang="de-DE" dirty="0"/>
            </a:br>
            <a:endParaRPr lang="de-DE" dirty="0"/>
          </a:p>
        </p:txBody>
      </p:sp>
      <p:sp>
        <p:nvSpPr>
          <p:cNvPr id="10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RIKA – </a:t>
            </a:r>
            <a:r>
              <a:rPr lang="de-DE" dirty="0">
                <a:solidFill>
                  <a:srgbClr val="FF0000"/>
                </a:solidFill>
              </a:rPr>
              <a:t>R</a:t>
            </a:r>
            <a:r>
              <a:rPr lang="de-DE" dirty="0"/>
              <a:t>egionale </a:t>
            </a:r>
            <a:r>
              <a:rPr lang="de-DE" dirty="0">
                <a:solidFill>
                  <a:srgbClr val="FF0000"/>
                </a:solidFill>
              </a:rPr>
              <a:t>I</a:t>
            </a:r>
            <a:r>
              <a:rPr lang="de-DE" dirty="0"/>
              <a:t>nitiativen und </a:t>
            </a:r>
            <a:r>
              <a:rPr lang="de-DE" dirty="0">
                <a:solidFill>
                  <a:srgbClr val="FF0000"/>
                </a:solidFill>
              </a:rPr>
              <a:t>K</a:t>
            </a:r>
            <a:r>
              <a:rPr lang="de-DE" dirty="0"/>
              <a:t>ooperationen für Frauen am </a:t>
            </a:r>
            <a:r>
              <a:rPr lang="de-DE" dirty="0">
                <a:solidFill>
                  <a:srgbClr val="FF0000"/>
                </a:solidFill>
              </a:rPr>
              <a:t>A</a:t>
            </a:r>
            <a:r>
              <a:rPr lang="de-DE" dirty="0"/>
              <a:t>rbeitsmarkt</a:t>
            </a:r>
          </a:p>
          <a:p>
            <a:endParaRPr lang="de-DE" dirty="0"/>
          </a:p>
          <a:p>
            <a:r>
              <a:rPr lang="de-DE" dirty="0"/>
              <a:t>Pauschalierte Personalausgaben plus Restkostenpauschale i. H. v. 36 % für Ko-Stellen und RIKA-Projekte (Schwerpunkte Erwerbslose, Beschäftigte, Existenzgründerinnen)</a:t>
            </a:r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Vergleichbar der bisherigen Abrechnung bei den Ko-Stellen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Neu für alle Schwerpunkte ist die Einführung von sog. Funktionsgruppen für Tätigkeiten / Stellen (Der Erlass hierzu befindet sich derzeit in der Abstimmung)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Neu für RIKA-Projekte gegenüber ehem. FIFA-Abrechnung ist der Wegfall der Ausgabenposition Verbrauchsgüter </a:t>
            </a:r>
            <a:r>
              <a:rPr lang="de-DE" dirty="0">
                <a:sym typeface="Wingdings" panose="05000000000000000000" pitchFamily="2" charset="2"/>
              </a:rPr>
              <a:t> ist über die </a:t>
            </a:r>
            <a:r>
              <a:rPr lang="de-DE">
                <a:sym typeface="Wingdings" panose="05000000000000000000" pitchFamily="2" charset="2"/>
              </a:rPr>
              <a:t>Restkostenpauschale gedeckt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endParaRPr lang="de-DE" dirty="0"/>
          </a:p>
          <a:p>
            <a:r>
              <a:rPr lang="de-DE" i="1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endParaRPr lang="de-DE" dirty="0">
              <a:sym typeface="Wingdings" panose="05000000000000000000" pitchFamily="2" charset="2"/>
            </a:endParaRPr>
          </a:p>
          <a:p>
            <a:endParaRPr lang="de-DE" dirty="0"/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15" name="Textfeld 14"/>
          <p:cNvSpPr txBox="1"/>
          <p:nvPr/>
        </p:nvSpPr>
        <p:spPr>
          <a:xfrm rot="10800000" flipV="1">
            <a:off x="791580" y="384629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3</a:t>
            </a:r>
          </a:p>
        </p:txBody>
      </p:sp>
      <p:sp>
        <p:nvSpPr>
          <p:cNvPr id="5" name="Rectangle 119"/>
          <p:cNvSpPr>
            <a:spLocks noChangeArrowheads="1"/>
          </p:cNvSpPr>
          <p:nvPr/>
        </p:nvSpPr>
        <p:spPr bwMode="auto">
          <a:xfrm>
            <a:off x="683618" y="332656"/>
            <a:ext cx="432048" cy="431353"/>
          </a:xfrm>
          <a:prstGeom prst="rect">
            <a:avLst/>
          </a:prstGeom>
          <a:solidFill>
            <a:srgbClr val="E4E7EF"/>
          </a:solidFill>
          <a:ln>
            <a:noFill/>
          </a:ln>
          <a:effectLst/>
        </p:spPr>
        <p:txBody>
          <a:bodyPr wrap="none" lIns="0" tIns="0" rIns="0" bIns="0" anchor="ctr"/>
          <a:lstStyle>
            <a:lvl1pPr eaLnBrk="0" hangingPunct="0">
              <a:spcBef>
                <a:spcPct val="20000"/>
              </a:spcBef>
              <a:buFont typeface="Wingdings" pitchFamily="2" charset="2"/>
              <a:buChar char="n"/>
              <a:defRPr sz="1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&gt;"/>
              <a:defRPr sz="1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200" b="1" dirty="0">
                <a:solidFill>
                  <a:schemeClr val="tx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65003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4213" y="368371"/>
            <a:ext cx="5865812" cy="756373"/>
          </a:xfrm>
        </p:spPr>
        <p:txBody>
          <a:bodyPr/>
          <a:lstStyle/>
          <a:p>
            <a:pPr>
              <a:tabLst>
                <a:tab pos="630238" algn="l"/>
              </a:tabLst>
            </a:pPr>
            <a:r>
              <a:rPr lang="de-DE" dirty="0"/>
              <a:t>        Einführung in die neue RIKA - 	Richtlinie</a:t>
            </a:r>
            <a:br>
              <a:rPr lang="de-DE" dirty="0"/>
            </a:br>
            <a:endParaRPr lang="de-DE" dirty="0"/>
          </a:p>
        </p:txBody>
      </p:sp>
      <p:sp>
        <p:nvSpPr>
          <p:cNvPr id="10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RIKA – </a:t>
            </a:r>
            <a:r>
              <a:rPr lang="de-DE" dirty="0">
                <a:solidFill>
                  <a:srgbClr val="FF0000"/>
                </a:solidFill>
              </a:rPr>
              <a:t>R</a:t>
            </a:r>
            <a:r>
              <a:rPr lang="de-DE" dirty="0"/>
              <a:t>egionale </a:t>
            </a:r>
            <a:r>
              <a:rPr lang="de-DE" dirty="0">
                <a:solidFill>
                  <a:srgbClr val="FF0000"/>
                </a:solidFill>
              </a:rPr>
              <a:t>I</a:t>
            </a:r>
            <a:r>
              <a:rPr lang="de-DE" dirty="0"/>
              <a:t>nitiativen und </a:t>
            </a:r>
            <a:r>
              <a:rPr lang="de-DE" dirty="0">
                <a:solidFill>
                  <a:srgbClr val="FF0000"/>
                </a:solidFill>
              </a:rPr>
              <a:t>K</a:t>
            </a:r>
            <a:r>
              <a:rPr lang="de-DE" dirty="0"/>
              <a:t>ooperationen für Frauen am </a:t>
            </a:r>
            <a:r>
              <a:rPr lang="de-DE" dirty="0">
                <a:solidFill>
                  <a:srgbClr val="FF0000"/>
                </a:solidFill>
              </a:rPr>
              <a:t>A</a:t>
            </a:r>
            <a:r>
              <a:rPr lang="de-DE" dirty="0"/>
              <a:t>rbeitsmarkt</a:t>
            </a:r>
          </a:p>
          <a:p>
            <a:endParaRPr lang="de-DE" dirty="0"/>
          </a:p>
          <a:p>
            <a:r>
              <a:rPr lang="de-DE" dirty="0"/>
              <a:t>Gesamtpauschale gem. Haushaltsplanentwurf für RIKA-Projekte bis zu 200.000 Euro Gesamtausgaben (Modellprojekte, Netzwerkprojekte und transnationale Projekte)</a:t>
            </a:r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Neues Abrechnungsmodell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Sehr detaillierte Ausgabenplanung und Prüfung im Rahmen der Antragstellung (ähnlich wie Spitzabrechnung)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Pauschalierte Bewilligung als Projektbudget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Auszahlung ohne Belegnachweise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Prüfung von inhaltlichen Meilensteinen – Erreichung der Meilensteine zwingende Voraussetzung für Auszahlung der Teilraten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endParaRPr lang="de-DE" dirty="0"/>
          </a:p>
          <a:p>
            <a:r>
              <a:rPr lang="de-DE" i="1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endParaRPr lang="de-DE" dirty="0">
              <a:sym typeface="Wingdings" panose="05000000000000000000" pitchFamily="2" charset="2"/>
            </a:endParaRPr>
          </a:p>
          <a:p>
            <a:endParaRPr lang="de-DE" dirty="0"/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15" name="Textfeld 14"/>
          <p:cNvSpPr txBox="1"/>
          <p:nvPr/>
        </p:nvSpPr>
        <p:spPr>
          <a:xfrm rot="10800000" flipV="1">
            <a:off x="791580" y="384629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3</a:t>
            </a:r>
          </a:p>
        </p:txBody>
      </p:sp>
      <p:sp>
        <p:nvSpPr>
          <p:cNvPr id="5" name="Rectangle 119"/>
          <p:cNvSpPr>
            <a:spLocks noChangeArrowheads="1"/>
          </p:cNvSpPr>
          <p:nvPr/>
        </p:nvSpPr>
        <p:spPr bwMode="auto">
          <a:xfrm>
            <a:off x="683618" y="332656"/>
            <a:ext cx="432048" cy="431353"/>
          </a:xfrm>
          <a:prstGeom prst="rect">
            <a:avLst/>
          </a:prstGeom>
          <a:solidFill>
            <a:srgbClr val="E4E7EF"/>
          </a:solidFill>
          <a:ln>
            <a:noFill/>
          </a:ln>
          <a:effectLst/>
        </p:spPr>
        <p:txBody>
          <a:bodyPr wrap="none" lIns="0" tIns="0" rIns="0" bIns="0" anchor="ctr"/>
          <a:lstStyle>
            <a:lvl1pPr eaLnBrk="0" hangingPunct="0">
              <a:spcBef>
                <a:spcPct val="20000"/>
              </a:spcBef>
              <a:buFont typeface="Wingdings" pitchFamily="2" charset="2"/>
              <a:buChar char="n"/>
              <a:defRPr sz="1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&gt;"/>
              <a:defRPr sz="1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200" b="1" dirty="0">
                <a:solidFill>
                  <a:schemeClr val="tx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363310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        Zeitplanung 2022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49107" y="1268760"/>
            <a:ext cx="7920037" cy="4825777"/>
          </a:xfrm>
        </p:spPr>
        <p:txBody>
          <a:bodyPr/>
          <a:lstStyle/>
          <a:p>
            <a:r>
              <a:rPr lang="de-DE" dirty="0"/>
              <a:t>Alte FÖP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Aktuelle Projekte aus den Richtlinien FIFA und Ko-Stellen laufen bis 30.06.2022 (Ausnahmen bis 30.09.2022)</a:t>
            </a:r>
          </a:p>
          <a:p>
            <a:endParaRPr lang="de-DE" dirty="0"/>
          </a:p>
          <a:p>
            <a:r>
              <a:rPr lang="de-DE" dirty="0"/>
              <a:t>Neue FÖP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Plan ist zum 01.07.2022 in den Schwerpunkten Koordinierungsstellen und Existenzgründerinnen eine „Anschlussförderung“ sicherzustellen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Ko-Stellen Beantragung mit Antragsstichtag (Datum derzeit noch offen)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Veröffentlichung von Stichtagen erfolgt auf der NBank-Homepage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Für alle RIKA-Projekte ist eine Antragstellung fortlaufend ohne Stichtag möglich (ab wann wird noch bekannt gegeben)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Antragstellung immer digital über das Kundenportal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15" name="Textfeld 14"/>
          <p:cNvSpPr txBox="1"/>
          <p:nvPr/>
        </p:nvSpPr>
        <p:spPr>
          <a:xfrm rot="10800000" flipV="1">
            <a:off x="791580" y="384629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6</a:t>
            </a:r>
          </a:p>
        </p:txBody>
      </p:sp>
      <p:sp>
        <p:nvSpPr>
          <p:cNvPr id="5" name="Rectangle 119"/>
          <p:cNvSpPr>
            <a:spLocks noChangeArrowheads="1"/>
          </p:cNvSpPr>
          <p:nvPr/>
        </p:nvSpPr>
        <p:spPr bwMode="auto">
          <a:xfrm>
            <a:off x="683618" y="332656"/>
            <a:ext cx="432048" cy="431353"/>
          </a:xfrm>
          <a:prstGeom prst="rect">
            <a:avLst/>
          </a:prstGeom>
          <a:solidFill>
            <a:srgbClr val="E4E7EF"/>
          </a:solidFill>
          <a:ln>
            <a:noFill/>
          </a:ln>
          <a:effectLst/>
        </p:spPr>
        <p:txBody>
          <a:bodyPr wrap="none" lIns="0" tIns="0" rIns="0" bIns="0" anchor="ctr"/>
          <a:lstStyle>
            <a:lvl1pPr eaLnBrk="0" hangingPunct="0">
              <a:spcBef>
                <a:spcPct val="20000"/>
              </a:spcBef>
              <a:buFont typeface="Wingdings" pitchFamily="2" charset="2"/>
              <a:buChar char="n"/>
              <a:defRPr sz="1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&gt;"/>
              <a:defRPr sz="1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200" b="1" dirty="0">
                <a:solidFill>
                  <a:schemeClr val="tx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76740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      	Beratung / Kontakt NBank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3618" y="1268760"/>
            <a:ext cx="7920037" cy="4825777"/>
          </a:xfrm>
        </p:spPr>
        <p:txBody>
          <a:bodyPr/>
          <a:lstStyle/>
          <a:p>
            <a:r>
              <a:rPr lang="de-DE" sz="1600" dirty="0"/>
              <a:t>Zuständig für die Betreuung der RIKA-Richtlinie ist das Team</a:t>
            </a:r>
          </a:p>
          <a:p>
            <a:r>
              <a:rPr lang="de-DE" sz="1600" dirty="0"/>
              <a:t>„ZAM 5 – Frauenförderung, Eingliederung und soziale Innovation“</a:t>
            </a:r>
          </a:p>
          <a:p>
            <a:endParaRPr lang="de-DE" sz="1600" dirty="0"/>
          </a:p>
          <a:p>
            <a:r>
              <a:rPr lang="de-DE" sz="1600" dirty="0"/>
              <a:t>Grundsatzsachbearbeiterin:			Frau Dilek Imir</a:t>
            </a:r>
          </a:p>
          <a:p>
            <a:r>
              <a:rPr lang="de-DE" sz="1600" dirty="0"/>
              <a:t>					0511/30031-397</a:t>
            </a:r>
          </a:p>
          <a:p>
            <a:r>
              <a:rPr lang="de-DE" sz="1600" dirty="0"/>
              <a:t>					</a:t>
            </a:r>
            <a:r>
              <a:rPr lang="de-DE" sz="1600" dirty="0">
                <a:hlinkClick r:id="rId3"/>
              </a:rPr>
              <a:t>dilek.imir@nbank.de</a:t>
            </a:r>
            <a:endParaRPr lang="de-DE" sz="1600" dirty="0"/>
          </a:p>
          <a:p>
            <a:endParaRPr lang="de-DE" sz="1600" dirty="0"/>
          </a:p>
          <a:p>
            <a:r>
              <a:rPr lang="de-DE" sz="1600" dirty="0"/>
              <a:t>Richtlinienverantwortliche Beraterin:		Frau Kirsten Borkowski</a:t>
            </a:r>
          </a:p>
          <a:p>
            <a:r>
              <a:rPr lang="de-DE" sz="1600" dirty="0"/>
              <a:t>					0511/30031-618</a:t>
            </a:r>
          </a:p>
          <a:p>
            <a:r>
              <a:rPr lang="de-DE" sz="1600" dirty="0"/>
              <a:t>					</a:t>
            </a:r>
            <a:r>
              <a:rPr lang="de-DE" sz="1600" dirty="0">
                <a:hlinkClick r:id="rId4"/>
              </a:rPr>
              <a:t>kirsten.borkowski@nbank.de</a:t>
            </a:r>
            <a:endParaRPr lang="de-DE" sz="1600" dirty="0"/>
          </a:p>
          <a:p>
            <a:r>
              <a:rPr lang="de-DE" sz="1600" dirty="0">
                <a:solidFill>
                  <a:srgbClr val="FF0000"/>
                </a:solidFill>
              </a:rPr>
              <a:t>Bei Erstantragstellung nach der Richtlinie besteht eine Beratungspflicht </a:t>
            </a:r>
            <a:r>
              <a:rPr lang="de-DE" sz="1600" dirty="0"/>
              <a:t>– darüber hinaus steht das Beratungsangebot allen Antragstellern offen.</a:t>
            </a:r>
          </a:p>
          <a:p>
            <a:r>
              <a:rPr lang="de-DE" sz="1600" dirty="0"/>
              <a:t>					</a:t>
            </a:r>
          </a:p>
          <a:p>
            <a:endParaRPr lang="de-DE" sz="1600" dirty="0"/>
          </a:p>
        </p:txBody>
      </p:sp>
      <p:sp>
        <p:nvSpPr>
          <p:cNvPr id="15" name="Textfeld 14"/>
          <p:cNvSpPr txBox="1"/>
          <p:nvPr/>
        </p:nvSpPr>
        <p:spPr>
          <a:xfrm rot="10800000" flipV="1">
            <a:off x="791580" y="384629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6</a:t>
            </a:r>
          </a:p>
        </p:txBody>
      </p:sp>
      <p:sp>
        <p:nvSpPr>
          <p:cNvPr id="5" name="Rectangle 119"/>
          <p:cNvSpPr>
            <a:spLocks noChangeArrowheads="1"/>
          </p:cNvSpPr>
          <p:nvPr/>
        </p:nvSpPr>
        <p:spPr bwMode="auto">
          <a:xfrm>
            <a:off x="683618" y="332656"/>
            <a:ext cx="432048" cy="431353"/>
          </a:xfrm>
          <a:prstGeom prst="rect">
            <a:avLst/>
          </a:prstGeom>
          <a:solidFill>
            <a:srgbClr val="E4E7EF"/>
          </a:solidFill>
          <a:ln>
            <a:noFill/>
          </a:ln>
          <a:effectLst/>
        </p:spPr>
        <p:txBody>
          <a:bodyPr wrap="none" lIns="0" tIns="0" rIns="0" bIns="0" anchor="ctr"/>
          <a:lstStyle>
            <a:lvl1pPr eaLnBrk="0" hangingPunct="0">
              <a:spcBef>
                <a:spcPct val="20000"/>
              </a:spcBef>
              <a:buFont typeface="Wingdings" pitchFamily="2" charset="2"/>
              <a:buChar char="n"/>
              <a:defRPr sz="1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&gt;"/>
              <a:defRPr sz="1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200" b="1" dirty="0">
                <a:solidFill>
                  <a:schemeClr val="tx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8194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/>
          <p:cNvSpPr>
            <a:spLocks noGrp="1"/>
          </p:cNvSpPr>
          <p:nvPr>
            <p:ph type="subTitle" idx="1"/>
          </p:nvPr>
        </p:nvSpPr>
        <p:spPr>
          <a:xfrm>
            <a:off x="899592" y="1700808"/>
            <a:ext cx="6120680" cy="1368152"/>
          </a:xfrm>
        </p:spPr>
        <p:txBody>
          <a:bodyPr/>
          <a:lstStyle/>
          <a:p>
            <a:r>
              <a:rPr lang="de-DE" sz="1600" dirty="0"/>
              <a:t>Rufen Sie uns gerne an:</a:t>
            </a:r>
            <a:br>
              <a:rPr lang="de-DE" sz="1600" dirty="0"/>
            </a:br>
            <a:r>
              <a:rPr lang="de-DE" sz="1600" dirty="0"/>
              <a:t>Montag bis Freitag von 8.00 bis 17.00 Uhr!</a:t>
            </a:r>
            <a:br>
              <a:rPr lang="de-DE" sz="1600" dirty="0"/>
            </a:br>
            <a:r>
              <a:rPr lang="de-DE" sz="1600" dirty="0"/>
              <a:t>Unsere Infoline: 0511 30031-333</a:t>
            </a:r>
            <a:br>
              <a:rPr lang="de-DE" sz="1600" dirty="0"/>
            </a:br>
            <a:endParaRPr lang="de-DE" sz="1600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xfrm>
            <a:off x="900237" y="1053083"/>
            <a:ext cx="6120035" cy="503709"/>
          </a:xfrm>
        </p:spPr>
        <p:txBody>
          <a:bodyPr/>
          <a:lstStyle/>
          <a:p>
            <a:r>
              <a:rPr lang="de-DE" sz="1600" dirty="0"/>
              <a:t>Mehr Informationen zur NBank finden Sie </a:t>
            </a:r>
            <a:br>
              <a:rPr lang="de-DE" sz="1600" dirty="0"/>
            </a:br>
            <a:r>
              <a:rPr lang="de-DE" sz="1600" dirty="0"/>
              <a:t>unter </a:t>
            </a:r>
            <a:r>
              <a:rPr lang="de-DE" sz="1600" u="sng" dirty="0"/>
              <a:t>www.nbank.de</a:t>
            </a:r>
            <a:r>
              <a:rPr lang="de-DE" sz="1600" dirty="0"/>
              <a:t>!</a:t>
            </a:r>
            <a:br>
              <a:rPr lang="de-DE" sz="1600" dirty="0"/>
            </a:br>
            <a:endParaRPr lang="de-DE" sz="1600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gray">
          <a:xfrm>
            <a:off x="910208" y="3802063"/>
            <a:ext cx="5105400" cy="741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242E5A"/>
                </a:solidFill>
                <a:latin typeface="+mn-lt"/>
                <a:ea typeface="+mn-ea"/>
                <a:cs typeface="+mn-cs"/>
              </a:defRPr>
            </a:lvl1pPr>
            <a:lvl2pPr marL="207963" indent="-206375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bg2"/>
              </a:buClr>
              <a:buSzPct val="80000"/>
              <a:buFont typeface="Wingdings" pitchFamily="84" charset="2"/>
              <a:buChar char="n"/>
              <a:defRPr>
                <a:solidFill>
                  <a:srgbClr val="242E5A"/>
                </a:solidFill>
                <a:latin typeface="+mn-lt"/>
              </a:defRPr>
            </a:lvl2pPr>
            <a:lvl3pPr marL="2095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rgbClr val="F21C0A"/>
              </a:buClr>
              <a:buFont typeface="Wingdings" pitchFamily="84" charset="2"/>
              <a:defRPr>
                <a:solidFill>
                  <a:srgbClr val="242E5A"/>
                </a:solidFill>
                <a:latin typeface="+mn-lt"/>
              </a:defRPr>
            </a:lvl3pPr>
            <a:lvl4pPr marL="412750" indent="-201613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bg2"/>
              </a:buClr>
              <a:buSzPct val="80000"/>
              <a:buFont typeface="Wingdings" pitchFamily="84" charset="2"/>
              <a:buChar char="n"/>
              <a:defRPr>
                <a:solidFill>
                  <a:srgbClr val="242E5A"/>
                </a:solidFill>
                <a:latin typeface="+mn-lt"/>
              </a:defRPr>
            </a:lvl4pPr>
            <a:lvl5pPr marL="414338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rgbClr val="F21C0A"/>
              </a:buClr>
              <a:buFont typeface="Wingdings" pitchFamily="84" charset="2"/>
              <a:defRPr>
                <a:solidFill>
                  <a:srgbClr val="242E5A"/>
                </a:solidFill>
                <a:latin typeface="+mn-lt"/>
              </a:defRPr>
            </a:lvl5pPr>
            <a:lvl6pPr marL="871538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rgbClr val="F21C0A"/>
              </a:buClr>
              <a:buFont typeface="Wingdings" pitchFamily="84" charset="2"/>
              <a:defRPr>
                <a:solidFill>
                  <a:srgbClr val="242E5A"/>
                </a:solidFill>
                <a:latin typeface="+mn-lt"/>
              </a:defRPr>
            </a:lvl6pPr>
            <a:lvl7pPr marL="1328738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rgbClr val="F21C0A"/>
              </a:buClr>
              <a:buFont typeface="Wingdings" pitchFamily="84" charset="2"/>
              <a:defRPr>
                <a:solidFill>
                  <a:srgbClr val="242E5A"/>
                </a:solidFill>
                <a:latin typeface="+mn-lt"/>
              </a:defRPr>
            </a:lvl7pPr>
            <a:lvl8pPr marL="1785938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rgbClr val="F21C0A"/>
              </a:buClr>
              <a:buFont typeface="Wingdings" pitchFamily="84" charset="2"/>
              <a:defRPr>
                <a:solidFill>
                  <a:srgbClr val="242E5A"/>
                </a:solidFill>
                <a:latin typeface="+mn-lt"/>
              </a:defRPr>
            </a:lvl8pPr>
            <a:lvl9pPr marL="2243138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rgbClr val="F21C0A"/>
              </a:buClr>
              <a:buFont typeface="Wingdings" pitchFamily="84" charset="2"/>
              <a:defRPr>
                <a:solidFill>
                  <a:srgbClr val="242E5A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Vielen Dank für Ihre Aufmerksamkeit!</a:t>
            </a:r>
          </a:p>
        </p:txBody>
      </p:sp>
      <p:pic>
        <p:nvPicPr>
          <p:cNvPr id="8" name="Picture 2" descr="C:\Users\Regine.Meissner\AppData\Local\Microsoft\Windows\Temporary Internet Files\Content.Outlook\TOOC1E8I\Zwillingslogo_ohne_Unterzei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098" y="5516564"/>
            <a:ext cx="2552334" cy="93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8375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PALETTEDESIGNATOR" val="NBank"/>
</p:tagLst>
</file>

<file path=ppt/theme/theme1.xml><?xml version="1.0" encoding="utf-8"?>
<a:theme xmlns:a="http://schemas.openxmlformats.org/drawingml/2006/main" name="Vorlage_Master">
  <a:themeElements>
    <a:clrScheme name="Nbank Farben NEU">
      <a:dk1>
        <a:srgbClr val="1C356F"/>
      </a:dk1>
      <a:lt1>
        <a:srgbClr val="FFFFFF"/>
      </a:lt1>
      <a:dk2>
        <a:srgbClr val="1C356F"/>
      </a:dk2>
      <a:lt2>
        <a:srgbClr val="BCC3D6"/>
      </a:lt2>
      <a:accent1>
        <a:srgbClr val="FF9900"/>
      </a:accent1>
      <a:accent2>
        <a:srgbClr val="DFD799"/>
      </a:accent2>
      <a:accent3>
        <a:srgbClr val="AC9D65"/>
      </a:accent3>
      <a:accent4>
        <a:srgbClr val="69557D"/>
      </a:accent4>
      <a:accent5>
        <a:srgbClr val="7D731E"/>
      </a:accent5>
      <a:accent6>
        <a:srgbClr val="9B414B"/>
      </a:accent6>
      <a:hlink>
        <a:srgbClr val="4B7D7D"/>
      </a:hlink>
      <a:folHlink>
        <a:srgbClr val="CFE7E7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2"/>
          </a:solidFill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Bank Farben">
        <a:dk1>
          <a:srgbClr val="1C356F"/>
        </a:dk1>
        <a:lt1>
          <a:srgbClr val="FFFFFF"/>
        </a:lt1>
        <a:dk2>
          <a:srgbClr val="1C356F"/>
        </a:dk2>
        <a:lt2>
          <a:srgbClr val="E8EBF1"/>
        </a:lt2>
        <a:accent1>
          <a:srgbClr val="EDEBC7"/>
        </a:accent1>
        <a:accent2>
          <a:srgbClr val="FF9900"/>
        </a:accent2>
        <a:accent3>
          <a:srgbClr val="DFD799"/>
        </a:accent3>
        <a:accent4>
          <a:srgbClr val="AC9D65"/>
        </a:accent4>
        <a:accent5>
          <a:srgbClr val="69557D"/>
        </a:accent5>
        <a:accent6>
          <a:srgbClr val="DBCDDC"/>
        </a:accent6>
        <a:hlink>
          <a:srgbClr val="4B7D7D"/>
        </a:hlink>
        <a:folHlink>
          <a:srgbClr val="CFE7E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Vorlage_Master</Template>
  <TotalTime>0</TotalTime>
  <Words>746</Words>
  <Application>Microsoft Office PowerPoint</Application>
  <PresentationFormat>Bildschirmpräsentation (4:3)</PresentationFormat>
  <Paragraphs>177</Paragraphs>
  <Slides>11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Vorlage_Master</vt:lpstr>
      <vt:lpstr>Perspektiven für Frauen in Niedersachsen – Netzwerke, Initiativen, Projekte für mehr Gleichstellung im Erwerbsleben  Online-Fachtagung am 30.11.2021  Eckpunkte der neuen RIKA-Richtlinie</vt:lpstr>
      <vt:lpstr>Inhalt</vt:lpstr>
      <vt:lpstr>P Persönliche Vorstellung</vt:lpstr>
      <vt:lpstr>        Einführung in die neue RIKA -  Richtlinie </vt:lpstr>
      <vt:lpstr>        Einführung in die neue RIKA -  Richtlinie </vt:lpstr>
      <vt:lpstr>        Einführung in die neue RIKA -  Richtlinie </vt:lpstr>
      <vt:lpstr>        Einführung in die neue RIKA -  Richtlinie </vt:lpstr>
      <vt:lpstr>        Einführung in die neue RIKA -  Richtlinie </vt:lpstr>
      <vt:lpstr>        Zeitplanung 2022</vt:lpstr>
      <vt:lpstr>       Beratung / Kontakt NBank</vt:lpstr>
      <vt:lpstr>Mehr Informationen zur NBank finden Sie  unter www.nbank.de! </vt:lpstr>
    </vt:vector>
  </TitlesOfParts>
  <Company>NBank - Investitions und Förderbank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NBank – Engagement für Niedersachsen</dc:title>
  <dc:creator>Meissner, Regine</dc:creator>
  <dc:description>Folienpool erstellt durch BRAINWORXX GmbH 2014</dc:description>
  <cp:lastModifiedBy>Albus, Kerstin (MS)</cp:lastModifiedBy>
  <cp:revision>229</cp:revision>
  <cp:lastPrinted>2018-02-20T13:43:15Z</cp:lastPrinted>
  <dcterms:created xsi:type="dcterms:W3CDTF">2014-12-15T11:14:42Z</dcterms:created>
  <dcterms:modified xsi:type="dcterms:W3CDTF">2021-12-02T10:15:55Z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S_LastOpenTime">
    <vt:lpwstr>4/10/2017 9:33:03 AM</vt:lpwstr>
  </property>
  <property fmtid="{D5CDD505-2E9C-101B-9397-08002B2CF9AE}" pid="3" name="OS_LastOpenUser">
    <vt:lpwstr>RENE.FATEIGER</vt:lpwstr>
  </property>
  <property fmtid="{D5CDD505-2E9C-101B-9397-08002B2CF9AE}" pid="4" name="os_autosavelastposition85642">
    <vt:lpwstr>Slide4</vt:lpwstr>
  </property>
  <property fmtid="{D5CDD505-2E9C-101B-9397-08002B2CF9AE}" pid="5" name="OS_LastSave">
    <vt:lpwstr>9/21/2015 9:02:04 AM</vt:lpwstr>
  </property>
  <property fmtid="{D5CDD505-2E9C-101B-9397-08002B2CF9AE}" pid="6" name="OS_LastSaveUser">
    <vt:lpwstr>REGINE.MEISSNER</vt:lpwstr>
  </property>
  <property fmtid="{D5CDD505-2E9C-101B-9397-08002B2CF9AE}" pid="7" name="OS_LastDocumentSaved">
    <vt:bool>false</vt:bool>
  </property>
  <property fmtid="{D5CDD505-2E9C-101B-9397-08002B2CF9AE}" pid="8" name="MustSave">
    <vt:bool>false</vt:bool>
  </property>
</Properties>
</file>